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media/image7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688" r:id="rId5"/>
    <p:sldMasterId id="2147483660" r:id="rId6"/>
  </p:sldMasterIdLst>
  <p:sldIdLst>
    <p:sldId id="260" r:id="rId7"/>
    <p:sldId id="629" r:id="rId8"/>
    <p:sldId id="576" r:id="rId9"/>
    <p:sldId id="259" r:id="rId10"/>
    <p:sldId id="580" r:id="rId11"/>
    <p:sldId id="586" r:id="rId12"/>
    <p:sldId id="577" r:id="rId13"/>
    <p:sldId id="587" r:id="rId14"/>
    <p:sldId id="588" r:id="rId15"/>
    <p:sldId id="589" r:id="rId16"/>
    <p:sldId id="613" r:id="rId17"/>
    <p:sldId id="622" r:id="rId18"/>
    <p:sldId id="623" r:id="rId19"/>
    <p:sldId id="624" r:id="rId20"/>
    <p:sldId id="625" r:id="rId21"/>
    <p:sldId id="626" r:id="rId22"/>
    <p:sldId id="628" r:id="rId23"/>
    <p:sldId id="627" r:id="rId24"/>
    <p:sldId id="592" r:id="rId25"/>
    <p:sldId id="614" r:id="rId26"/>
    <p:sldId id="581" r:id="rId27"/>
    <p:sldId id="590" r:id="rId28"/>
    <p:sldId id="595" r:id="rId29"/>
    <p:sldId id="593" r:id="rId30"/>
    <p:sldId id="594" r:id="rId31"/>
    <p:sldId id="596" r:id="rId32"/>
    <p:sldId id="597" r:id="rId33"/>
    <p:sldId id="598" r:id="rId34"/>
    <p:sldId id="599" r:id="rId35"/>
    <p:sldId id="600" r:id="rId36"/>
    <p:sldId id="591" r:id="rId37"/>
    <p:sldId id="601" r:id="rId38"/>
    <p:sldId id="602" r:id="rId39"/>
    <p:sldId id="603" r:id="rId40"/>
    <p:sldId id="604" r:id="rId41"/>
    <p:sldId id="607" r:id="rId42"/>
    <p:sldId id="605" r:id="rId43"/>
    <p:sldId id="606" r:id="rId44"/>
    <p:sldId id="608" r:id="rId45"/>
    <p:sldId id="610" r:id="rId46"/>
    <p:sldId id="609" r:id="rId47"/>
    <p:sldId id="582" r:id="rId48"/>
    <p:sldId id="621" r:id="rId49"/>
    <p:sldId id="618" r:id="rId50"/>
    <p:sldId id="620" r:id="rId51"/>
    <p:sldId id="617" r:id="rId52"/>
    <p:sldId id="616" r:id="rId53"/>
    <p:sldId id="583" r:id="rId54"/>
    <p:sldId id="611" r:id="rId55"/>
    <p:sldId id="612" r:id="rId56"/>
    <p:sldId id="584" r:id="rId57"/>
  </p:sldIdLst>
  <p:sldSz cx="12192000" cy="6858000"/>
  <p:notesSz cx="6858000" cy="9144000"/>
  <p:defaultTextStyle>
    <a:defPPr>
      <a:defRPr lang="nl-B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346"/>
    <a:srgbClr val="FFFFFF"/>
    <a:srgbClr val="C00000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3189B-3E7B-4D25-BB5A-818A2D678BBE}" v="158" dt="2021-03-11T15:24:16.422"/>
    <p1510:client id="{B879353B-7180-484D-9D1B-24F4D0F7E985}" v="2" dt="2021-03-11T18:14:13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327"/>
  </p:normalViewPr>
  <p:slideViewPr>
    <p:cSldViewPr snapToGrid="0">
      <p:cViewPr varScale="1">
        <p:scale>
          <a:sx n="86" d="100"/>
          <a:sy n="86" d="100"/>
        </p:scale>
        <p:origin x="2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slide" Target="slides/slide20.xml" Id="rId26" /><Relationship Type="http://schemas.openxmlformats.org/officeDocument/2006/relationships/slide" Target="slides/slide33.xml" Id="rId39" /><Relationship Type="http://schemas.openxmlformats.org/officeDocument/2006/relationships/slide" Target="slides/slide15.xml" Id="rId21" /><Relationship Type="http://schemas.openxmlformats.org/officeDocument/2006/relationships/slide" Target="slides/slide28.xml" Id="rId34" /><Relationship Type="http://schemas.openxmlformats.org/officeDocument/2006/relationships/slide" Target="slides/slide36.xml" Id="rId42" /><Relationship Type="http://schemas.openxmlformats.org/officeDocument/2006/relationships/slide" Target="slides/slide41.xml" Id="rId47" /><Relationship Type="http://schemas.openxmlformats.org/officeDocument/2006/relationships/slide" Target="slides/slide44.xml" Id="rId50" /><Relationship Type="http://schemas.openxmlformats.org/officeDocument/2006/relationships/slide" Target="slides/slide49.xml" Id="rId55" /><Relationship Type="http://schemas.microsoft.com/office/2015/10/relationships/revisionInfo" Target="revisionInfo.xml" Id="rId63" /><Relationship Type="http://schemas.openxmlformats.org/officeDocument/2006/relationships/slide" Target="slides/slide1.xml" Id="rId7" /><Relationship Type="http://schemas.openxmlformats.org/officeDocument/2006/relationships/customXml" Target="../customXml/item2.xml" Id="rId2" /><Relationship Type="http://schemas.openxmlformats.org/officeDocument/2006/relationships/slide" Target="slides/slide10.xml" Id="rId16" /><Relationship Type="http://schemas.openxmlformats.org/officeDocument/2006/relationships/slide" Target="slides/slide14.xml" Id="rId20" /><Relationship Type="http://schemas.openxmlformats.org/officeDocument/2006/relationships/slide" Target="slides/slide23.xml" Id="rId29" /><Relationship Type="http://schemas.openxmlformats.org/officeDocument/2006/relationships/slide" Target="slides/slide35.xml" Id="rId41" /><Relationship Type="http://schemas.openxmlformats.org/officeDocument/2006/relationships/slide" Target="slides/slide48.xml" Id="rId54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3.xml" Id="rId6" /><Relationship Type="http://schemas.openxmlformats.org/officeDocument/2006/relationships/slide" Target="slides/slide5.xml" Id="rId11" /><Relationship Type="http://schemas.openxmlformats.org/officeDocument/2006/relationships/slide" Target="slides/slide18.xml" Id="rId24" /><Relationship Type="http://schemas.openxmlformats.org/officeDocument/2006/relationships/slide" Target="slides/slide26.xml" Id="rId32" /><Relationship Type="http://schemas.openxmlformats.org/officeDocument/2006/relationships/slide" Target="slides/slide31.xml" Id="rId37" /><Relationship Type="http://schemas.openxmlformats.org/officeDocument/2006/relationships/slide" Target="slides/slide34.xml" Id="rId40" /><Relationship Type="http://schemas.openxmlformats.org/officeDocument/2006/relationships/slide" Target="slides/slide39.xml" Id="rId45" /><Relationship Type="http://schemas.openxmlformats.org/officeDocument/2006/relationships/slide" Target="slides/slide47.xml" Id="rId53" /><Relationship Type="http://schemas.openxmlformats.org/officeDocument/2006/relationships/presProps" Target="presProps.xml" Id="rId58" /><Relationship Type="http://schemas.openxmlformats.org/officeDocument/2006/relationships/slideMaster" Target="slideMasters/slideMaster2.xml" Id="rId5" /><Relationship Type="http://schemas.openxmlformats.org/officeDocument/2006/relationships/slide" Target="slides/slide9.xml" Id="rId15" /><Relationship Type="http://schemas.openxmlformats.org/officeDocument/2006/relationships/slide" Target="slides/slide17.xml" Id="rId23" /><Relationship Type="http://schemas.openxmlformats.org/officeDocument/2006/relationships/slide" Target="slides/slide22.xml" Id="rId28" /><Relationship Type="http://schemas.openxmlformats.org/officeDocument/2006/relationships/slide" Target="slides/slide30.xml" Id="rId36" /><Relationship Type="http://schemas.openxmlformats.org/officeDocument/2006/relationships/slide" Target="slides/slide43.xml" Id="rId49" /><Relationship Type="http://schemas.openxmlformats.org/officeDocument/2006/relationships/slide" Target="slides/slide51.xml" Id="rId57" /><Relationship Type="http://schemas.openxmlformats.org/officeDocument/2006/relationships/tableStyles" Target="tableStyles.xml" Id="rId61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openxmlformats.org/officeDocument/2006/relationships/slide" Target="slides/slide25.xml" Id="rId31" /><Relationship Type="http://schemas.openxmlformats.org/officeDocument/2006/relationships/slide" Target="slides/slide38.xml" Id="rId44" /><Relationship Type="http://schemas.openxmlformats.org/officeDocument/2006/relationships/slide" Target="slides/slide46.xml" Id="rId52" /><Relationship Type="http://schemas.openxmlformats.org/officeDocument/2006/relationships/theme" Target="theme/theme1.xml" Id="rId60" /><Relationship Type="http://schemas.openxmlformats.org/officeDocument/2006/relationships/slideMaster" Target="slideMasters/slideMaster1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slide" Target="slides/slide16.xml" Id="rId22" /><Relationship Type="http://schemas.openxmlformats.org/officeDocument/2006/relationships/slide" Target="slides/slide21.xml" Id="rId27" /><Relationship Type="http://schemas.openxmlformats.org/officeDocument/2006/relationships/slide" Target="slides/slide24.xml" Id="rId30" /><Relationship Type="http://schemas.openxmlformats.org/officeDocument/2006/relationships/slide" Target="slides/slide29.xml" Id="rId35" /><Relationship Type="http://schemas.openxmlformats.org/officeDocument/2006/relationships/slide" Target="slides/slide37.xml" Id="rId43" /><Relationship Type="http://schemas.openxmlformats.org/officeDocument/2006/relationships/slide" Target="slides/slide42.xml" Id="rId48" /><Relationship Type="http://schemas.openxmlformats.org/officeDocument/2006/relationships/slide" Target="slides/slide50.xml" Id="rId56" /><Relationship Type="http://schemas.openxmlformats.org/officeDocument/2006/relationships/slide" Target="slides/slide2.xml" Id="rId8" /><Relationship Type="http://schemas.openxmlformats.org/officeDocument/2006/relationships/slide" Target="slides/slide45.xml" Id="rId51" /><Relationship Type="http://schemas.openxmlformats.org/officeDocument/2006/relationships/customXml" Target="../customXml/item3.xml" Id="rId3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slide" Target="slides/slide19.xml" Id="rId25" /><Relationship Type="http://schemas.openxmlformats.org/officeDocument/2006/relationships/slide" Target="slides/slide27.xml" Id="rId33" /><Relationship Type="http://schemas.openxmlformats.org/officeDocument/2006/relationships/slide" Target="slides/slide32.xml" Id="rId38" /><Relationship Type="http://schemas.openxmlformats.org/officeDocument/2006/relationships/slide" Target="slides/slide40.xml" Id="rId46" /><Relationship Type="http://schemas.openxmlformats.org/officeDocument/2006/relationships/viewProps" Target="viewProps.xml" Id="rId5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3C3F6E73-8C51-7246-9DDC-AFC61141BD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7801247-8190-F44A-A43A-7B94B551B080}"/>
              </a:ext>
            </a:extLst>
          </p:cNvPr>
          <p:cNvSpPr txBox="1">
            <a:spLocks/>
          </p:cNvSpPr>
          <p:nvPr userDrawn="1"/>
        </p:nvSpPr>
        <p:spPr>
          <a:xfrm>
            <a:off x="669154" y="5835958"/>
            <a:ext cx="8929968" cy="678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2800" b="0" dirty="0"/>
              <a:t>Klik om een titel toe te voegen</a:t>
            </a:r>
            <a:endParaRPr lang="nl-BE" sz="2800" b="0" dirty="0"/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FC03CA4A-58DD-9C4F-B481-F6587865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40664"/>
            <a:ext cx="8360666" cy="22692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20">
            <a:extLst>
              <a:ext uri="{FF2B5EF4-FFF2-40B4-BE49-F238E27FC236}">
                <a16:creationId xmlns:a16="http://schemas.microsoft.com/office/drawing/2014/main" id="{276F5D6A-0DFA-D94A-832B-9DE67A8E22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5981700"/>
            <a:ext cx="8307480" cy="647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5558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rood met titel/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0AB5D4F5-38C4-DF41-8D71-1375BF4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40664"/>
            <a:ext cx="8360666" cy="22692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Klik om een titel toe te voegen</a:t>
            </a:r>
            <a:endParaRPr lang="nl-BE" dirty="0"/>
          </a:p>
        </p:txBody>
      </p:sp>
      <p:sp>
        <p:nvSpPr>
          <p:cNvPr id="11" name="Tijdelijke aanduiding voor tekst 20">
            <a:extLst>
              <a:ext uri="{FF2B5EF4-FFF2-40B4-BE49-F238E27FC236}">
                <a16:creationId xmlns:a16="http://schemas.microsoft.com/office/drawing/2014/main" id="{D9E4AAA2-6EBA-EF4C-8191-F9B667D41A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5981700"/>
            <a:ext cx="8307480" cy="647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449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 titel/tekst/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AABAE-0E50-4F4D-8CDB-CFC022215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61642"/>
            <a:ext cx="8929968" cy="67863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een titel toe te voegen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7C53F-3BF1-4215-9A5C-AB5858CF3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4623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E87376-1A42-45C3-ADB7-54B75290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826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titel/tekst/voet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C20-5DE0-4BF0-B611-DDCDCF2CA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61642"/>
            <a:ext cx="8929968" cy="67863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een titel toe te voegen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E9F1AF-FB10-49D1-AC87-66F8B2E11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553595"/>
            <a:ext cx="5181600" cy="4623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FE40DF-F7E3-4503-A3E0-16D34D94F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553595"/>
            <a:ext cx="5181600" cy="4623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209B4E-DAB2-46EC-B561-1FB9EFF7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64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 titel/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234B4-D29B-4E8D-AB59-C497D15D3F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61642"/>
            <a:ext cx="8929968" cy="67863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een titel toe te voegen</a:t>
            </a: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F3A683-4092-4D49-8BAE-7B00E226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735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39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88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EC8456B5-45B7-4EEF-9847-B0AA02771792}"/>
              </a:ext>
            </a:extLst>
          </p:cNvPr>
          <p:cNvSpPr/>
          <p:nvPr userDrawn="1"/>
        </p:nvSpPr>
        <p:spPr>
          <a:xfrm>
            <a:off x="0" y="-58189"/>
            <a:ext cx="12252960" cy="691618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39A3C3F-424B-2D47-9562-3B6FD031DC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477" y="4343399"/>
            <a:ext cx="1751775" cy="21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6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D17401-80E5-4D8B-A5DA-4A82B167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61642"/>
            <a:ext cx="8929968" cy="6786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een titel toe te voegen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A882A6-D55C-4637-9E0B-D8159E2A5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94346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A938FD6A-46AF-42A3-B5B2-70E67138684D}"/>
              </a:ext>
            </a:extLst>
          </p:cNvPr>
          <p:cNvSpPr/>
          <p:nvPr userDrawn="1"/>
        </p:nvSpPr>
        <p:spPr>
          <a:xfrm>
            <a:off x="10843579" y="5417245"/>
            <a:ext cx="1786571" cy="1783656"/>
          </a:xfrm>
          <a:prstGeom prst="roundRect">
            <a:avLst>
              <a:gd name="adj" fmla="val 20083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AD1793B-9C8D-4509-89AB-1C74A8DB4A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427" y="5700718"/>
            <a:ext cx="802359" cy="9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4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</p:sldLayoutIdLst>
  <p:txStyles>
    <p:titleStyle>
      <a:lvl1pPr algn="l" defTabSz="914424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rgbClr val="E30613"/>
          </a:solidFill>
          <a:latin typeface="+mn-lt"/>
          <a:ea typeface="+mj-ea"/>
          <a:cs typeface="+mj-cs"/>
        </a:defRPr>
      </a:lvl1pPr>
    </p:titleStyle>
    <p:bodyStyle>
      <a:lvl1pPr marL="228606" indent="-228606" algn="l" defTabSz="91442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b="1" kern="1200">
          <a:solidFill>
            <a:srgbClr val="394346"/>
          </a:solidFill>
          <a:latin typeface="+mn-lt"/>
          <a:ea typeface="+mn-ea"/>
          <a:cs typeface="+mn-cs"/>
        </a:defRPr>
      </a:lvl1pPr>
      <a:lvl2pPr marL="685818" indent="-228606" algn="l" defTabSz="9144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401" kern="1200">
          <a:solidFill>
            <a:srgbClr val="394346"/>
          </a:solidFill>
          <a:latin typeface="+mn-lt"/>
          <a:ea typeface="+mn-ea"/>
          <a:cs typeface="+mn-cs"/>
        </a:defRPr>
      </a:lvl2pPr>
      <a:lvl3pPr marL="1143028" indent="-228606" algn="l" defTabSz="9144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000" kern="1200">
          <a:solidFill>
            <a:srgbClr val="394346"/>
          </a:solidFill>
          <a:latin typeface="+mn-lt"/>
          <a:ea typeface="+mn-ea"/>
          <a:cs typeface="+mn-cs"/>
        </a:defRPr>
      </a:lvl3pPr>
      <a:lvl4pPr marL="1600241" indent="-228606" algn="l" defTabSz="9144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rgbClr val="394346"/>
          </a:solidFill>
          <a:latin typeface="+mn-lt"/>
          <a:ea typeface="+mn-ea"/>
          <a:cs typeface="+mn-cs"/>
        </a:defRPr>
      </a:lvl4pPr>
      <a:lvl5pPr marL="2057452" indent="-228606" algn="l" defTabSz="9144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rgbClr val="394346"/>
          </a:solidFill>
          <a:latin typeface="+mn-lt"/>
          <a:ea typeface="+mn-ea"/>
          <a:cs typeface="+mn-cs"/>
        </a:defRPr>
      </a:lvl5pPr>
      <a:lvl6pPr marL="2514663" indent="-228606" algn="l" defTabSz="9144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6" algn="l" defTabSz="9144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1777@kortrijk.b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c.aalbeke@kortrijk.be" TargetMode="External"/><Relationship Id="rId2" Type="http://schemas.openxmlformats.org/officeDocument/2006/relationships/hyperlink" Target="mailto:ocaalbeke@kortrijk.be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ebouw, buiten, huis, lucht&#10;&#10;Automatisch gegenereerde beschrijving">
            <a:extLst>
              <a:ext uri="{FF2B5EF4-FFF2-40B4-BE49-F238E27FC236}">
                <a16:creationId xmlns:a16="http://schemas.microsoft.com/office/drawing/2014/main" id="{C2937E6A-4E92-40B1-ACEC-2F59DF234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424"/>
            <a:ext cx="12192000" cy="8766048"/>
          </a:xfrm>
          <a:prstGeom prst="rect">
            <a:avLst/>
          </a:prstGeom>
        </p:spPr>
      </p:pic>
      <p:sp>
        <p:nvSpPr>
          <p:cNvPr id="5" name="Rechthoek: afgeronde hoeken 9">
            <a:extLst>
              <a:ext uri="{FF2B5EF4-FFF2-40B4-BE49-F238E27FC236}">
                <a16:creationId xmlns:a16="http://schemas.microsoft.com/office/drawing/2014/main" id="{C117546F-2D5C-D640-9072-1C75B0EEC7F3}"/>
              </a:ext>
            </a:extLst>
          </p:cNvPr>
          <p:cNvSpPr/>
          <p:nvPr/>
        </p:nvSpPr>
        <p:spPr>
          <a:xfrm>
            <a:off x="9690100" y="4013200"/>
            <a:ext cx="3568700" cy="4102100"/>
          </a:xfrm>
          <a:prstGeom prst="roundRect">
            <a:avLst>
              <a:gd name="adj" fmla="val 33389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400F27-2D59-3B44-B908-D302240C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477" y="4343399"/>
            <a:ext cx="1751775" cy="2171193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6E3A2A65-094F-4E82-8A68-AC77D54BB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931FFCD-62D3-4478-8177-3CE61B12B1ED}"/>
              </a:ext>
            </a:extLst>
          </p:cNvPr>
          <p:cNvSpPr txBox="1">
            <a:spLocks/>
          </p:cNvSpPr>
          <p:nvPr/>
        </p:nvSpPr>
        <p:spPr>
          <a:xfrm>
            <a:off x="562896" y="695584"/>
            <a:ext cx="11049095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rgbClr val="E30613"/>
                </a:solidFill>
              </a:rPr>
              <a:t>DIGITAAL INFOMOMENT</a:t>
            </a:r>
          </a:p>
          <a:p>
            <a:pPr marL="0" indent="0" algn="ctr">
              <a:buNone/>
            </a:pPr>
            <a:r>
              <a:rPr lang="nl-BE" b="1" dirty="0">
                <a:solidFill>
                  <a:srgbClr val="394346"/>
                </a:solidFill>
              </a:rPr>
              <a:t>Projecten KERK en OC AALBEKE</a:t>
            </a:r>
          </a:p>
          <a:p>
            <a:pPr marL="0" indent="0" algn="ctr">
              <a:buNone/>
            </a:pPr>
            <a:r>
              <a:rPr lang="nl-BE" b="1" dirty="0">
                <a:solidFill>
                  <a:srgbClr val="394346"/>
                </a:solidFill>
              </a:rPr>
              <a:t>Donderdag 11 maart 2021 – 19u30</a:t>
            </a:r>
          </a:p>
        </p:txBody>
      </p:sp>
    </p:spTree>
    <p:extLst>
      <p:ext uri="{BB962C8B-B14F-4D97-AF65-F5344CB8AC3E}">
        <p14:creationId xmlns:p14="http://schemas.microsoft.com/office/powerpoint/2010/main" val="300427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Uitgebreid participatietraject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/>
              <a:t>Veel betrokkenen en belanghebbenden</a:t>
            </a:r>
          </a:p>
          <a:p>
            <a:pPr lvl="1"/>
            <a:r>
              <a:rPr lang="nl-BE" sz="2000" dirty="0"/>
              <a:t>Kerkfabriek St-Cornelius + pastoraal + Bisdom Brugge</a:t>
            </a:r>
          </a:p>
          <a:p>
            <a:pPr lvl="1"/>
            <a:r>
              <a:rPr lang="nl-BE" sz="2000" dirty="0"/>
              <a:t>Bibliotheek</a:t>
            </a:r>
          </a:p>
          <a:p>
            <a:pPr lvl="1"/>
            <a:r>
              <a:rPr lang="nl-BE" sz="2000" dirty="0"/>
              <a:t>Conservatorium</a:t>
            </a:r>
          </a:p>
          <a:p>
            <a:pPr lvl="1"/>
            <a:r>
              <a:rPr lang="nl-BE" sz="2000" dirty="0"/>
              <a:t>(Jeugdverenigingen)</a:t>
            </a:r>
          </a:p>
          <a:p>
            <a:pPr lvl="1"/>
            <a:r>
              <a:rPr lang="nl-BE" sz="2000" dirty="0"/>
              <a:t>OC-raad en –medewerkers</a:t>
            </a:r>
          </a:p>
          <a:p>
            <a:pPr lvl="1"/>
            <a:r>
              <a:rPr lang="nl-BE" sz="2000" dirty="0"/>
              <a:t>ARKO + individuele gesprekken met afzonderlijke verenigingen</a:t>
            </a:r>
          </a:p>
          <a:p>
            <a:pPr lvl="1"/>
            <a:r>
              <a:rPr lang="nl-BE" sz="2000" dirty="0"/>
              <a:t>Diverse diensten stad + OCMW</a:t>
            </a:r>
          </a:p>
          <a:p>
            <a:pPr lvl="1"/>
            <a:r>
              <a:rPr lang="nl-BE" sz="2000" dirty="0"/>
              <a:t>PZ VLAS</a:t>
            </a:r>
          </a:p>
          <a:p>
            <a:pPr lvl="1"/>
            <a:r>
              <a:rPr lang="nl-BE" sz="2000" dirty="0"/>
              <a:t>Subsidiërende overheden</a:t>
            </a:r>
          </a:p>
          <a:p>
            <a:pPr lvl="1"/>
            <a:r>
              <a:rPr lang="nl-BE" sz="2000" dirty="0"/>
              <a:t>Integrale toegankelijkheid</a:t>
            </a:r>
          </a:p>
          <a:p>
            <a:pPr lvl="1"/>
            <a:r>
              <a:rPr lang="nl-BE" sz="2000" dirty="0"/>
              <a:t>Erfgoed</a:t>
            </a:r>
          </a:p>
          <a:p>
            <a:pPr lvl="1"/>
            <a:r>
              <a:rPr lang="nl-BE" sz="2000" dirty="0"/>
              <a:t>Brandweer</a:t>
            </a:r>
          </a:p>
          <a:p>
            <a:pPr lvl="1"/>
            <a:r>
              <a:rPr lang="nl-BE" sz="2000" dirty="0"/>
              <a:t>Buurt</a:t>
            </a:r>
          </a:p>
          <a:p>
            <a:pPr lvl="1"/>
            <a:r>
              <a:rPr lang="nl-BE" sz="2000" dirty="0"/>
              <a:t>…</a:t>
            </a:r>
          </a:p>
          <a:p>
            <a:pPr lvl="1"/>
            <a:endParaRPr lang="nl-BE" sz="2000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D77B168-BC03-46D7-A0BC-696F9B4E4279}"/>
              </a:ext>
            </a:extLst>
          </p:cNvPr>
          <p:cNvSpPr txBox="1"/>
          <p:nvPr/>
        </p:nvSpPr>
        <p:spPr>
          <a:xfrm>
            <a:off x="6096000" y="2601157"/>
            <a:ext cx="2195744" cy="369332"/>
          </a:xfrm>
          <a:prstGeom prst="rect">
            <a:avLst/>
          </a:prstGeom>
          <a:noFill/>
          <a:ln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Stuurgroep opgericht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E3AC59F-D332-431B-B180-5BEDD05F5DC0}"/>
              </a:ext>
            </a:extLst>
          </p:cNvPr>
          <p:cNvSpPr txBox="1"/>
          <p:nvPr/>
        </p:nvSpPr>
        <p:spPr>
          <a:xfrm>
            <a:off x="6096000" y="4502458"/>
            <a:ext cx="2195744" cy="369332"/>
          </a:xfrm>
          <a:prstGeom prst="rect">
            <a:avLst/>
          </a:prstGeom>
          <a:noFill/>
          <a:ln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Adviesgroepen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90EB1BE-17A0-4DF0-9BB1-F5C249A7CD3D}"/>
              </a:ext>
            </a:extLst>
          </p:cNvPr>
          <p:cNvSpPr txBox="1"/>
          <p:nvPr/>
        </p:nvSpPr>
        <p:spPr>
          <a:xfrm>
            <a:off x="6096000" y="5950998"/>
            <a:ext cx="2195744" cy="369332"/>
          </a:xfrm>
          <a:prstGeom prst="rect">
            <a:avLst/>
          </a:prstGeom>
          <a:noFill/>
          <a:ln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Infomomenten</a:t>
            </a:r>
          </a:p>
        </p:txBody>
      </p:sp>
    </p:spTree>
    <p:extLst>
      <p:ext uri="{BB962C8B-B14F-4D97-AF65-F5344CB8AC3E}">
        <p14:creationId xmlns:p14="http://schemas.microsoft.com/office/powerpoint/2010/main" val="197480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Uitgangspunten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/>
              <a:t>Slim combineren van functies</a:t>
            </a:r>
          </a:p>
          <a:p>
            <a:pPr lvl="1"/>
            <a:r>
              <a:rPr lang="nl-BE" dirty="0"/>
              <a:t>BIB + conservatorium in de kerk</a:t>
            </a:r>
          </a:p>
          <a:p>
            <a:pPr lvl="1"/>
            <a:r>
              <a:rPr lang="nl-BE" dirty="0"/>
              <a:t>1 onthaal voor Aalbeke : integratie OC-werking + Wijkteam</a:t>
            </a:r>
          </a:p>
          <a:p>
            <a:pPr lvl="1"/>
            <a:r>
              <a:rPr lang="nl-BE" dirty="0"/>
              <a:t>Minder gebouwen = efficiëntere organisatie</a:t>
            </a:r>
          </a:p>
          <a:p>
            <a:pPr lvl="1"/>
            <a:r>
              <a:rPr lang="nl-BE" dirty="0"/>
              <a:t>Artiestenloge OC als extra kleedkamer voor sportverenigingen</a:t>
            </a:r>
          </a:p>
          <a:p>
            <a:pPr lvl="1"/>
            <a:r>
              <a:rPr lang="nl-BE" dirty="0"/>
              <a:t>Nieuwe muziekzaal voor meerdere toepassingen</a:t>
            </a:r>
          </a:p>
          <a:p>
            <a:pPr lvl="1"/>
            <a:r>
              <a:rPr lang="nl-BE" dirty="0"/>
              <a:t>Vernieuwd crealokaal voor meerdere toepassingen</a:t>
            </a:r>
          </a:p>
          <a:p>
            <a:pPr lvl="1"/>
            <a:r>
              <a:rPr lang="nl-BE" dirty="0"/>
              <a:t>Nieuwe spreekruimte voor stadsdiensten en politie</a:t>
            </a:r>
          </a:p>
          <a:p>
            <a:pPr lvl="1"/>
            <a:r>
              <a:rPr lang="nl-BE" dirty="0"/>
              <a:t>Exploitatie kerk en OC onder de vleugels van OC</a:t>
            </a:r>
          </a:p>
          <a:p>
            <a:pPr lvl="1"/>
            <a:r>
              <a:rPr lang="nl-BE" dirty="0"/>
              <a:t>Kerk en OC worden via glasvezelkabel verbonden</a:t>
            </a:r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pPr marL="457212" lvl="1" indent="0">
              <a:buNone/>
            </a:pPr>
            <a:endParaRPr lang="nl-BE" sz="2000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495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Uitgangspunten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Slim combineren van functies</a:t>
            </a:r>
          </a:p>
          <a:p>
            <a:r>
              <a:rPr lang="nl-BE" dirty="0"/>
              <a:t>Nevenbestemming voor de kerk</a:t>
            </a:r>
          </a:p>
          <a:p>
            <a:endParaRPr lang="nl-BE" dirty="0"/>
          </a:p>
          <a:p>
            <a:pPr marL="457212" lvl="1" indent="0">
              <a:buNone/>
            </a:pPr>
            <a:endParaRPr lang="nl-BE" sz="2000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099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Uitgangspunten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Slim combineren van functies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Nevenbestemming voor de kerk</a:t>
            </a:r>
          </a:p>
          <a:p>
            <a:r>
              <a:rPr lang="nl-BE" dirty="0"/>
              <a:t>Integrale toegankelijkheid</a:t>
            </a:r>
          </a:p>
          <a:p>
            <a:pPr lvl="1"/>
            <a:r>
              <a:rPr lang="nl-BE" dirty="0"/>
              <a:t>Volledige kerkgebouw</a:t>
            </a:r>
          </a:p>
          <a:p>
            <a:pPr lvl="1"/>
            <a:r>
              <a:rPr lang="nl-BE" dirty="0"/>
              <a:t>Volledige OC : lift die alle niveaus incl. podiumniveau ontsluit</a:t>
            </a:r>
          </a:p>
          <a:p>
            <a:endParaRPr lang="nl-BE" dirty="0"/>
          </a:p>
          <a:p>
            <a:pPr marL="457212" lvl="1" indent="0">
              <a:buNone/>
            </a:pPr>
            <a:endParaRPr lang="nl-BE" sz="2000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788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Uitgangspunten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Slim combineren van functies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Nevenbestemming voor de kerk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Integrale toegankelijkheid</a:t>
            </a:r>
          </a:p>
          <a:p>
            <a:r>
              <a:rPr lang="nl-BE" dirty="0"/>
              <a:t>Vervangen van verouderde infrastructuur</a:t>
            </a:r>
          </a:p>
          <a:p>
            <a:pPr lvl="1"/>
            <a:r>
              <a:rPr lang="nl-BE" dirty="0"/>
              <a:t>OC</a:t>
            </a:r>
          </a:p>
          <a:p>
            <a:pPr lvl="2"/>
            <a:r>
              <a:rPr lang="nl-BE" dirty="0"/>
              <a:t>Vloer</a:t>
            </a:r>
          </a:p>
          <a:p>
            <a:pPr lvl="2"/>
            <a:r>
              <a:rPr lang="nl-BE" dirty="0"/>
              <a:t>Sanitair : toiletten </a:t>
            </a:r>
            <a:r>
              <a:rPr lang="nl-BE"/>
              <a:t>/ douches</a:t>
            </a:r>
            <a:endParaRPr lang="nl-BE" dirty="0"/>
          </a:p>
          <a:p>
            <a:pPr lvl="2"/>
            <a:r>
              <a:rPr lang="nl-BE" dirty="0"/>
              <a:t>Ventilatie</a:t>
            </a:r>
          </a:p>
          <a:p>
            <a:pPr lvl="2"/>
            <a:r>
              <a:rPr lang="nl-BE" dirty="0"/>
              <a:t>Verwarming</a:t>
            </a:r>
          </a:p>
          <a:p>
            <a:pPr lvl="2"/>
            <a:r>
              <a:rPr lang="nl-BE" dirty="0"/>
              <a:t>Elektriciteit</a:t>
            </a:r>
          </a:p>
          <a:p>
            <a:pPr lvl="2"/>
            <a:r>
              <a:rPr lang="nl-BE" dirty="0"/>
              <a:t>Buitenschrijnwerk</a:t>
            </a:r>
          </a:p>
          <a:p>
            <a:pPr lvl="2"/>
            <a:r>
              <a:rPr lang="nl-BE" dirty="0"/>
              <a:t>Bar</a:t>
            </a:r>
          </a:p>
          <a:p>
            <a:pPr lvl="2"/>
            <a:r>
              <a:rPr lang="nl-BE" dirty="0"/>
              <a:t>…</a:t>
            </a:r>
          </a:p>
          <a:p>
            <a:pPr lvl="2"/>
            <a:endParaRPr lang="nl-BE" dirty="0"/>
          </a:p>
          <a:p>
            <a:endParaRPr lang="nl-BE" dirty="0"/>
          </a:p>
          <a:p>
            <a:pPr marL="457212" lvl="1" indent="0">
              <a:buNone/>
            </a:pPr>
            <a:endParaRPr lang="nl-BE" sz="2000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093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Uitgangspunten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Slim combineren van functies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Nevenbestemming voor de kerk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Integrale toegankelijkheid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Vervangen van verouderde infrastructuur</a:t>
            </a:r>
          </a:p>
          <a:p>
            <a:r>
              <a:rPr lang="nl-BE" dirty="0"/>
              <a:t>Energiebesparende maatregelen</a:t>
            </a:r>
          </a:p>
          <a:p>
            <a:pPr lvl="1"/>
            <a:r>
              <a:rPr lang="nl-BE" dirty="0"/>
              <a:t>KERK : warmtepomp</a:t>
            </a:r>
          </a:p>
          <a:p>
            <a:pPr lvl="1"/>
            <a:r>
              <a:rPr lang="nl-BE" dirty="0"/>
              <a:t>OC</a:t>
            </a:r>
          </a:p>
          <a:p>
            <a:pPr lvl="2"/>
            <a:r>
              <a:rPr lang="nl-BE" dirty="0" err="1"/>
              <a:t>LED-verlichting</a:t>
            </a:r>
            <a:endParaRPr lang="nl-BE" dirty="0"/>
          </a:p>
          <a:p>
            <a:pPr lvl="2"/>
            <a:r>
              <a:rPr lang="nl-BE" dirty="0"/>
              <a:t>Isolatie van wanden, vloeren en daken</a:t>
            </a:r>
          </a:p>
          <a:p>
            <a:pPr lvl="2"/>
            <a:r>
              <a:rPr lang="nl-BE" dirty="0"/>
              <a:t>Nieuw buitenschrijnwerk</a:t>
            </a:r>
          </a:p>
          <a:p>
            <a:pPr lvl="1"/>
            <a:r>
              <a:rPr lang="nl-BE" dirty="0"/>
              <a:t>Zonnepanelen in onderzoek</a:t>
            </a:r>
          </a:p>
          <a:p>
            <a:endParaRPr lang="nl-BE" dirty="0"/>
          </a:p>
          <a:p>
            <a:pPr marL="457212" lvl="1" indent="0">
              <a:buNone/>
            </a:pPr>
            <a:endParaRPr lang="nl-BE" sz="2000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524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Uitgangspunten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Slim combineren van functies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Nevenbestemming voor de kerk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Integrale toegankelijkheid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Vervangen van verouderde infrastructuur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Energiebesparende maatregelen</a:t>
            </a:r>
          </a:p>
          <a:p>
            <a:r>
              <a:rPr lang="nl-BE" dirty="0"/>
              <a:t>Veiligheid</a:t>
            </a:r>
          </a:p>
          <a:p>
            <a:pPr lvl="1"/>
            <a:r>
              <a:rPr lang="nl-BE" dirty="0"/>
              <a:t>Alle installaties conform de nieuwste normen</a:t>
            </a:r>
          </a:p>
          <a:p>
            <a:pPr lvl="1"/>
            <a:r>
              <a:rPr lang="nl-BE" dirty="0"/>
              <a:t>Brandveiligheid</a:t>
            </a:r>
          </a:p>
          <a:p>
            <a:pPr lvl="1"/>
            <a:r>
              <a:rPr lang="nl-BE" dirty="0"/>
              <a:t>Toegangscontrole + inbraakalarm</a:t>
            </a:r>
          </a:p>
          <a:p>
            <a:pPr lvl="1"/>
            <a:r>
              <a:rPr lang="nl-BE" dirty="0" err="1"/>
              <a:t>Camera-toezicht</a:t>
            </a:r>
            <a:endParaRPr lang="nl-BE" dirty="0"/>
          </a:p>
          <a:p>
            <a:endParaRPr lang="nl-BE" dirty="0"/>
          </a:p>
          <a:p>
            <a:pPr marL="457212" lvl="1" indent="0">
              <a:buNone/>
            </a:pPr>
            <a:endParaRPr lang="nl-BE" sz="2000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478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Uitgangspunten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Slim combineren van functies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Nevenbestemming voor de kerk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Integrale toegankelijkheid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Vervangen van verouderde infrastructuur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Energiebesparende maatregelen</a:t>
            </a:r>
          </a:p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Veiligheid</a:t>
            </a:r>
          </a:p>
          <a:p>
            <a:r>
              <a:rPr lang="nl-BE" dirty="0"/>
              <a:t>Opwaarderen van de buitenruimte</a:t>
            </a:r>
          </a:p>
          <a:p>
            <a:pPr lvl="1"/>
            <a:r>
              <a:rPr lang="nl-BE" dirty="0"/>
              <a:t>Tuinzone rond de kerk : leesweide + </a:t>
            </a:r>
            <a:r>
              <a:rPr lang="nl-BE" dirty="0" err="1"/>
              <a:t>petanqueveld</a:t>
            </a:r>
            <a:endParaRPr lang="nl-BE" dirty="0"/>
          </a:p>
          <a:p>
            <a:pPr lvl="1"/>
            <a:r>
              <a:rPr lang="nl-BE" dirty="0"/>
              <a:t>Nieuwe tuinzone achter OC</a:t>
            </a:r>
          </a:p>
          <a:p>
            <a:endParaRPr lang="nl-BE" dirty="0"/>
          </a:p>
          <a:p>
            <a:pPr marL="457212" lvl="1" indent="0">
              <a:buNone/>
            </a:pPr>
            <a:endParaRPr lang="nl-BE" sz="2000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654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Uitgangspunten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/>
              <a:t>Slim combineren van functies</a:t>
            </a:r>
          </a:p>
          <a:p>
            <a:r>
              <a:rPr lang="nl-BE" dirty="0"/>
              <a:t>Nevenbestemming voor de kerk</a:t>
            </a:r>
          </a:p>
          <a:p>
            <a:r>
              <a:rPr lang="nl-BE" dirty="0"/>
              <a:t>Integrale toegankelijkheid</a:t>
            </a:r>
          </a:p>
          <a:p>
            <a:r>
              <a:rPr lang="nl-BE" dirty="0"/>
              <a:t>Vervangen van verouderde infrastructuur</a:t>
            </a:r>
          </a:p>
          <a:p>
            <a:r>
              <a:rPr lang="nl-BE" dirty="0"/>
              <a:t>Energiebesparende maatregelen</a:t>
            </a:r>
          </a:p>
          <a:p>
            <a:r>
              <a:rPr lang="nl-BE" dirty="0"/>
              <a:t>Veiligheid</a:t>
            </a:r>
          </a:p>
          <a:p>
            <a:r>
              <a:rPr lang="nl-BE" dirty="0"/>
              <a:t>Opwaarderen van de buitenruimte</a:t>
            </a:r>
          </a:p>
          <a:p>
            <a:endParaRPr lang="nl-BE" dirty="0"/>
          </a:p>
          <a:p>
            <a:endParaRPr lang="nl-BE" dirty="0"/>
          </a:p>
          <a:p>
            <a:pPr marL="457212" lvl="1" indent="0">
              <a:buNone/>
            </a:pPr>
            <a:endParaRPr lang="nl-BE" sz="2000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4214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Budget</a:t>
            </a:r>
            <a:endParaRPr lang="nl-BE" dirty="0">
              <a:highlight>
                <a:srgbClr val="FFFF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/>
              <a:t>Budget = 5.374.000€</a:t>
            </a:r>
          </a:p>
          <a:p>
            <a:pPr lvl="1"/>
            <a:r>
              <a:rPr lang="nl-BE" dirty="0"/>
              <a:t>OC : ca. 3,3 M€</a:t>
            </a:r>
          </a:p>
          <a:p>
            <a:pPr lvl="1"/>
            <a:r>
              <a:rPr lang="nl-BE" dirty="0"/>
              <a:t>KERK : ca 2,2 M€</a:t>
            </a:r>
          </a:p>
          <a:p>
            <a:pPr lvl="1"/>
            <a:endParaRPr lang="nl-BE" dirty="0"/>
          </a:p>
          <a:p>
            <a:r>
              <a:rPr lang="nl-BE" dirty="0"/>
              <a:t>Subsidiërende overheden</a:t>
            </a:r>
          </a:p>
          <a:p>
            <a:pPr lvl="1"/>
            <a:r>
              <a:rPr lang="nl-BE" dirty="0"/>
              <a:t>Vlaamse regering : 334.000€ (nevenbestemming kerk)</a:t>
            </a:r>
          </a:p>
          <a:p>
            <a:pPr lvl="1"/>
            <a:r>
              <a:rPr lang="nl-BE" dirty="0"/>
              <a:t>Provincie West-Vlaanderen : 100.000€ (lokaal duurzaam project)</a:t>
            </a:r>
          </a:p>
          <a:p>
            <a:endParaRPr lang="nl-BE" sz="2000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542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innen, vloer, kamer, meubels&#10;&#10;Automatisch gegenereerde beschrijving">
            <a:extLst>
              <a:ext uri="{FF2B5EF4-FFF2-40B4-BE49-F238E27FC236}">
                <a16:creationId xmlns:a16="http://schemas.microsoft.com/office/drawing/2014/main" id="{1F7F0580-85FE-49FB-A341-3A4F7641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1" b="8996"/>
          <a:stretch/>
        </p:blipFill>
        <p:spPr>
          <a:xfrm>
            <a:off x="0" y="-934619"/>
            <a:ext cx="12192000" cy="7792620"/>
          </a:xfrm>
          <a:prstGeom prst="rect">
            <a:avLst/>
          </a:prstGeom>
        </p:spPr>
      </p:pic>
      <p:sp>
        <p:nvSpPr>
          <p:cNvPr id="5" name="Rechthoek: afgeronde hoeken 9">
            <a:extLst>
              <a:ext uri="{FF2B5EF4-FFF2-40B4-BE49-F238E27FC236}">
                <a16:creationId xmlns:a16="http://schemas.microsoft.com/office/drawing/2014/main" id="{C117546F-2D5C-D640-9072-1C75B0EEC7F3}"/>
              </a:ext>
            </a:extLst>
          </p:cNvPr>
          <p:cNvSpPr/>
          <p:nvPr/>
        </p:nvSpPr>
        <p:spPr>
          <a:xfrm>
            <a:off x="9690100" y="4013200"/>
            <a:ext cx="3568700" cy="4102100"/>
          </a:xfrm>
          <a:prstGeom prst="roundRect">
            <a:avLst>
              <a:gd name="adj" fmla="val 33389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400F27-2D59-3B44-B908-D302240C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477" y="4343399"/>
            <a:ext cx="1751775" cy="2171193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6E3A2A65-094F-4E82-8A68-AC77D54BB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931FFCD-62D3-4478-8177-3CE61B12B1ED}"/>
              </a:ext>
            </a:extLst>
          </p:cNvPr>
          <p:cNvSpPr txBox="1">
            <a:spLocks/>
          </p:cNvSpPr>
          <p:nvPr/>
        </p:nvSpPr>
        <p:spPr>
          <a:xfrm>
            <a:off x="562896" y="695584"/>
            <a:ext cx="11049095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rgbClr val="E30613"/>
                </a:solidFill>
              </a:rPr>
              <a:t>DIGITAAL INFOMOMENT</a:t>
            </a:r>
          </a:p>
          <a:p>
            <a:pPr marL="0" indent="0" algn="ctr">
              <a:buNone/>
            </a:pPr>
            <a:r>
              <a:rPr lang="nl-BE" b="1" dirty="0">
                <a:solidFill>
                  <a:srgbClr val="394346"/>
                </a:solidFill>
              </a:rPr>
              <a:t>Projecten KERK en OC AALBEKE</a:t>
            </a:r>
          </a:p>
          <a:p>
            <a:pPr marL="0" indent="0" algn="ctr">
              <a:buNone/>
            </a:pPr>
            <a:r>
              <a:rPr lang="nl-BE" b="1" dirty="0">
                <a:solidFill>
                  <a:srgbClr val="394346"/>
                </a:solidFill>
              </a:rPr>
              <a:t>Donderdag 11 maart 2021 – 19u30</a:t>
            </a:r>
          </a:p>
        </p:txBody>
      </p:sp>
    </p:spTree>
    <p:extLst>
      <p:ext uri="{BB962C8B-B14F-4D97-AF65-F5344CB8AC3E}">
        <p14:creationId xmlns:p14="http://schemas.microsoft.com/office/powerpoint/2010/main" val="236006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Globale timing deelprojecten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/>
              <a:t>Afbraak arbeidershuisjes (aannemer </a:t>
            </a:r>
            <a:r>
              <a:rPr lang="nl-BE" dirty="0" err="1"/>
              <a:t>Lavagro</a:t>
            </a:r>
            <a:r>
              <a:rPr lang="nl-BE" dirty="0"/>
              <a:t>)</a:t>
            </a:r>
          </a:p>
          <a:p>
            <a:pPr lvl="1"/>
            <a:r>
              <a:rPr lang="nl-BE" sz="2200" dirty="0"/>
              <a:t>Start der werken : 18/03/2021 (onder voorbehoud van timing nutsmaatschappijen)</a:t>
            </a:r>
          </a:p>
          <a:p>
            <a:pPr lvl="1"/>
            <a:r>
              <a:rPr lang="nl-BE" sz="2200" dirty="0"/>
              <a:t>Duur : 1 maand</a:t>
            </a:r>
          </a:p>
          <a:p>
            <a:pPr lvl="1"/>
            <a:r>
              <a:rPr lang="nl-BE" sz="2200" dirty="0"/>
              <a:t>Einde : april 2021</a:t>
            </a:r>
            <a:endParaRPr lang="nl-BE" dirty="0"/>
          </a:p>
          <a:p>
            <a:r>
              <a:rPr lang="nl-BE" dirty="0"/>
              <a:t>Deelproject OC (hoofdaannemer Bouw &amp; Renovatie)</a:t>
            </a:r>
          </a:p>
          <a:p>
            <a:pPr lvl="1"/>
            <a:r>
              <a:rPr lang="nl-BE" sz="2400" dirty="0"/>
              <a:t>Start der werken : 29/04/2021</a:t>
            </a:r>
          </a:p>
          <a:p>
            <a:pPr lvl="1"/>
            <a:r>
              <a:rPr lang="nl-BE" sz="2400" dirty="0"/>
              <a:t>Duur : 14 maanden</a:t>
            </a:r>
          </a:p>
          <a:p>
            <a:pPr lvl="1"/>
            <a:r>
              <a:rPr lang="nl-BE" sz="2400" dirty="0"/>
              <a:t>Opening : september 2022</a:t>
            </a:r>
            <a:endParaRPr lang="nl-BE" dirty="0"/>
          </a:p>
          <a:p>
            <a:r>
              <a:rPr lang="nl-BE" dirty="0"/>
              <a:t>Deelproject KERK (hoofdaannemer Monument Vandekerckhove)</a:t>
            </a:r>
          </a:p>
          <a:p>
            <a:pPr lvl="1"/>
            <a:r>
              <a:rPr lang="nl-BE" sz="2400" dirty="0"/>
              <a:t>Start der werken : 03/05/2021</a:t>
            </a:r>
          </a:p>
          <a:p>
            <a:pPr lvl="1"/>
            <a:r>
              <a:rPr lang="nl-BE" sz="2400" dirty="0"/>
              <a:t>Duur : 12 maanden</a:t>
            </a:r>
          </a:p>
          <a:p>
            <a:pPr lvl="1"/>
            <a:r>
              <a:rPr lang="nl-BE" sz="2400" dirty="0"/>
              <a:t>Opening : september 2022</a:t>
            </a:r>
            <a:endParaRPr lang="nl-BE" dirty="0"/>
          </a:p>
          <a:p>
            <a:endParaRPr lang="nl-BE" sz="2000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3776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971968"/>
            <a:ext cx="8929968" cy="678635"/>
          </a:xfrm>
        </p:spPr>
        <p:txBody>
          <a:bodyPr/>
          <a:lstStyle/>
          <a:p>
            <a:r>
              <a:rPr lang="nl-BE" dirty="0"/>
              <a:t>Definitief ontwerp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50603"/>
            <a:ext cx="10515600" cy="35263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BE" dirty="0"/>
              <a:t>Architect David Claus – architectencollectief </a:t>
            </a:r>
            <a:r>
              <a:rPr lang="nl-BE" dirty="0" err="1"/>
              <a:t>urbain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928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971968"/>
            <a:ext cx="8929968" cy="678635"/>
          </a:xfrm>
        </p:spPr>
        <p:txBody>
          <a:bodyPr/>
          <a:lstStyle/>
          <a:p>
            <a:r>
              <a:rPr lang="nl-BE" dirty="0"/>
              <a:t>Deelproject KERK</a:t>
            </a:r>
          </a:p>
        </p:txBody>
      </p:sp>
    </p:spTree>
    <p:extLst>
      <p:ext uri="{BB962C8B-B14F-4D97-AF65-F5344CB8AC3E}">
        <p14:creationId xmlns:p14="http://schemas.microsoft.com/office/powerpoint/2010/main" val="445254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A447F1D-6BCA-413D-B51B-08510EA67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2" y="1433667"/>
            <a:ext cx="10213566" cy="496293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0D09AF0-AF87-4E32-90B9-50464707E4DA}"/>
              </a:ext>
            </a:extLst>
          </p:cNvPr>
          <p:cNvSpPr txBox="1">
            <a:spLocks/>
          </p:cNvSpPr>
          <p:nvPr/>
        </p:nvSpPr>
        <p:spPr>
          <a:xfrm>
            <a:off x="7893934" y="461642"/>
            <a:ext cx="3459864" cy="6786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E3061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nl-BE" dirty="0"/>
              <a:t>Basisschema</a:t>
            </a:r>
          </a:p>
        </p:txBody>
      </p:sp>
    </p:spTree>
    <p:extLst>
      <p:ext uri="{BB962C8B-B14F-4D97-AF65-F5344CB8AC3E}">
        <p14:creationId xmlns:p14="http://schemas.microsoft.com/office/powerpoint/2010/main" val="3976902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7034CA0-818A-4795-A9E2-D8E62D40C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BEAA06A-5BDF-4741-B148-3AAD68608151}"/>
              </a:ext>
            </a:extLst>
          </p:cNvPr>
          <p:cNvSpPr txBox="1">
            <a:spLocks/>
          </p:cNvSpPr>
          <p:nvPr/>
        </p:nvSpPr>
        <p:spPr>
          <a:xfrm>
            <a:off x="8565266" y="461642"/>
            <a:ext cx="2788532" cy="6786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E3061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nl-BE" dirty="0"/>
              <a:t>Inplanting</a:t>
            </a:r>
          </a:p>
        </p:txBody>
      </p:sp>
    </p:spTree>
    <p:extLst>
      <p:ext uri="{BB962C8B-B14F-4D97-AF65-F5344CB8AC3E}">
        <p14:creationId xmlns:p14="http://schemas.microsoft.com/office/powerpoint/2010/main" val="200682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1B97BC1-036C-4EF1-BA75-A53C33839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70"/>
            <a:ext cx="10692384" cy="755904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45A1C48-70D2-4F63-81F8-8C90A315DDA0}"/>
              </a:ext>
            </a:extLst>
          </p:cNvPr>
          <p:cNvSpPr txBox="1">
            <a:spLocks/>
          </p:cNvSpPr>
          <p:nvPr/>
        </p:nvSpPr>
        <p:spPr>
          <a:xfrm>
            <a:off x="8125428" y="461642"/>
            <a:ext cx="3228370" cy="6786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E3061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nl-BE" dirty="0"/>
              <a:t>Gelijkvloers</a:t>
            </a:r>
          </a:p>
        </p:txBody>
      </p:sp>
    </p:spTree>
    <p:extLst>
      <p:ext uri="{BB962C8B-B14F-4D97-AF65-F5344CB8AC3E}">
        <p14:creationId xmlns:p14="http://schemas.microsoft.com/office/powerpoint/2010/main" val="2459969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048E3B2-C878-466C-960B-F78996E9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44" y="0"/>
            <a:ext cx="5489539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9E443B53-E4FF-43EC-9263-115A11DA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44" y="461642"/>
            <a:ext cx="10840654" cy="678635"/>
          </a:xfrm>
        </p:spPr>
        <p:txBody>
          <a:bodyPr/>
          <a:lstStyle/>
          <a:p>
            <a:pPr algn="r"/>
            <a:r>
              <a:rPr lang="nl-BE" dirty="0"/>
              <a:t>Interieur</a:t>
            </a:r>
          </a:p>
        </p:txBody>
      </p:sp>
    </p:spTree>
    <p:extLst>
      <p:ext uri="{BB962C8B-B14F-4D97-AF65-F5344CB8AC3E}">
        <p14:creationId xmlns:p14="http://schemas.microsoft.com/office/powerpoint/2010/main" val="2103229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C594093-728F-4F9D-8239-786422952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75144" y="-1561880"/>
            <a:ext cx="7591766" cy="1073867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4088ACF-3D9A-4E12-9EA7-FAB0659E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44" y="461642"/>
            <a:ext cx="10840654" cy="678635"/>
          </a:xfrm>
        </p:spPr>
        <p:txBody>
          <a:bodyPr/>
          <a:lstStyle/>
          <a:p>
            <a:pPr algn="r"/>
            <a:r>
              <a:rPr lang="nl-BE" dirty="0"/>
              <a:t>Langsdoorsnede</a:t>
            </a:r>
          </a:p>
        </p:txBody>
      </p:sp>
    </p:spTree>
    <p:extLst>
      <p:ext uri="{BB962C8B-B14F-4D97-AF65-F5344CB8AC3E}">
        <p14:creationId xmlns:p14="http://schemas.microsoft.com/office/powerpoint/2010/main" val="2374858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C414742-23C3-4231-AF28-71B5B02E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048"/>
            <a:ext cx="10692384" cy="609295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5CF45A4-8AD5-4322-B9C9-3D6D92E1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44" y="461642"/>
            <a:ext cx="10840654" cy="678635"/>
          </a:xfrm>
        </p:spPr>
        <p:txBody>
          <a:bodyPr/>
          <a:lstStyle/>
          <a:p>
            <a:pPr algn="r"/>
            <a:r>
              <a:rPr lang="nl-BE" dirty="0"/>
              <a:t>Dwarsdoorsnede</a:t>
            </a:r>
          </a:p>
        </p:txBody>
      </p:sp>
    </p:spTree>
    <p:extLst>
      <p:ext uri="{BB962C8B-B14F-4D97-AF65-F5344CB8AC3E}">
        <p14:creationId xmlns:p14="http://schemas.microsoft.com/office/powerpoint/2010/main" val="1944129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6A86468-EA4A-4B87-8CCB-D152A6BBA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016"/>
            <a:ext cx="10692384" cy="596798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A108E66-089D-4CFD-BAC3-BB0FFAC3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44" y="461642"/>
            <a:ext cx="10840654" cy="678635"/>
          </a:xfrm>
        </p:spPr>
        <p:txBody>
          <a:bodyPr/>
          <a:lstStyle/>
          <a:p>
            <a:pPr algn="r"/>
            <a:r>
              <a:rPr lang="nl-BE" dirty="0"/>
              <a:t>Zuidgevel</a:t>
            </a:r>
          </a:p>
        </p:txBody>
      </p:sp>
    </p:spTree>
    <p:extLst>
      <p:ext uri="{BB962C8B-B14F-4D97-AF65-F5344CB8AC3E}">
        <p14:creationId xmlns:p14="http://schemas.microsoft.com/office/powerpoint/2010/main" val="67747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Verloop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BE" dirty="0"/>
              <a:t>Inleiding					</a:t>
            </a:r>
            <a:r>
              <a:rPr lang="nl-BE" sz="2000" dirty="0"/>
              <a:t>- Burgemeester en schepenen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BE" dirty="0"/>
              <a:t>Algemene projectinfo			</a:t>
            </a:r>
            <a:r>
              <a:rPr lang="nl-BE" sz="2000" dirty="0"/>
              <a:t>- Projectleider Bert Sabbe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BE" dirty="0"/>
              <a:t>Definitief ontwerp			</a:t>
            </a:r>
            <a:r>
              <a:rPr lang="nl-BE" sz="2000" dirty="0"/>
              <a:t>- Architect David Claus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BE" dirty="0"/>
              <a:t>Impact werf				</a:t>
            </a:r>
            <a:r>
              <a:rPr lang="nl-BE" sz="2000" dirty="0"/>
              <a:t>- Minder Hinder coördinator Heidi </a:t>
            </a:r>
            <a:r>
              <a:rPr lang="nl-BE" sz="2000" dirty="0" err="1"/>
              <a:t>Debels</a:t>
            </a:r>
            <a:endParaRPr lang="nl-BE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BE" dirty="0"/>
              <a:t>Communicatie				</a:t>
            </a:r>
            <a:r>
              <a:rPr lang="nl-BE" sz="2000" dirty="0"/>
              <a:t>- Gebiedswerker Trui Dejonghe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BE" dirty="0"/>
              <a:t>Slotbeschouwing + Q&amp;A</a:t>
            </a:r>
          </a:p>
        </p:txBody>
      </p:sp>
    </p:spTree>
    <p:extLst>
      <p:ext uri="{BB962C8B-B14F-4D97-AF65-F5344CB8AC3E}">
        <p14:creationId xmlns:p14="http://schemas.microsoft.com/office/powerpoint/2010/main" val="2653466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72D38DF-7A84-442A-9B27-0AB7E75B5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32" y="1468951"/>
            <a:ext cx="4742688" cy="42092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A2F5B2B-45EF-41E2-81D4-602B45E0A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51"/>
          <a:stretch/>
        </p:blipFill>
        <p:spPr>
          <a:xfrm>
            <a:off x="5421696" y="1468951"/>
            <a:ext cx="4370832" cy="528523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0D70644-777B-4062-83D3-1C4DB2F9E928}"/>
              </a:ext>
            </a:extLst>
          </p:cNvPr>
          <p:cNvSpPr txBox="1">
            <a:spLocks/>
          </p:cNvSpPr>
          <p:nvPr/>
        </p:nvSpPr>
        <p:spPr>
          <a:xfrm>
            <a:off x="8808334" y="461642"/>
            <a:ext cx="2545463" cy="6786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E3061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nl-BE" dirty="0"/>
              <a:t>Exterieur</a:t>
            </a:r>
          </a:p>
        </p:txBody>
      </p:sp>
    </p:spTree>
    <p:extLst>
      <p:ext uri="{BB962C8B-B14F-4D97-AF65-F5344CB8AC3E}">
        <p14:creationId xmlns:p14="http://schemas.microsoft.com/office/powerpoint/2010/main" val="85720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971968"/>
            <a:ext cx="8929968" cy="678635"/>
          </a:xfrm>
        </p:spPr>
        <p:txBody>
          <a:bodyPr/>
          <a:lstStyle/>
          <a:p>
            <a:r>
              <a:rPr lang="nl-BE" dirty="0"/>
              <a:t>Deelproject OC</a:t>
            </a:r>
          </a:p>
        </p:txBody>
      </p:sp>
    </p:spTree>
    <p:extLst>
      <p:ext uri="{BB962C8B-B14F-4D97-AF65-F5344CB8AC3E}">
        <p14:creationId xmlns:p14="http://schemas.microsoft.com/office/powerpoint/2010/main" val="68704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9CD88F9-8971-44A0-A9BD-09140D6F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08381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960EB60-A40B-4B8C-A9AE-94CF13AC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886" y="461642"/>
            <a:ext cx="2812648" cy="678635"/>
          </a:xfrm>
          <a:solidFill>
            <a:srgbClr val="FFFFFF"/>
          </a:solidFill>
        </p:spPr>
        <p:txBody>
          <a:bodyPr/>
          <a:lstStyle/>
          <a:p>
            <a:pPr algn="r"/>
            <a:r>
              <a:rPr lang="nl-BE" dirty="0"/>
              <a:t>Inplanting</a:t>
            </a:r>
          </a:p>
        </p:txBody>
      </p:sp>
    </p:spTree>
    <p:extLst>
      <p:ext uri="{BB962C8B-B14F-4D97-AF65-F5344CB8AC3E}">
        <p14:creationId xmlns:p14="http://schemas.microsoft.com/office/powerpoint/2010/main" val="1139740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5369DB7-F5F3-426C-A5BA-5F19E30CE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01743" y="-1459618"/>
            <a:ext cx="6930820" cy="980375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1D5F36A1-123C-41F7-B043-E0ABB8B6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72" y="461642"/>
            <a:ext cx="3217762" cy="678635"/>
          </a:xfrm>
          <a:solidFill>
            <a:srgbClr val="FFFFFF"/>
          </a:solidFill>
        </p:spPr>
        <p:txBody>
          <a:bodyPr/>
          <a:lstStyle/>
          <a:p>
            <a:pPr algn="r"/>
            <a:r>
              <a:rPr lang="nl-BE" dirty="0"/>
              <a:t>Gelijkvloers</a:t>
            </a:r>
          </a:p>
        </p:txBody>
      </p:sp>
    </p:spTree>
    <p:extLst>
      <p:ext uri="{BB962C8B-B14F-4D97-AF65-F5344CB8AC3E}">
        <p14:creationId xmlns:p14="http://schemas.microsoft.com/office/powerpoint/2010/main" val="412289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DCF73F0-9A4F-4390-8C6B-1CB870341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6B575DB-D3F2-47EC-8DE3-4D09BAD0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162" y="461642"/>
            <a:ext cx="2847372" cy="678635"/>
          </a:xfrm>
          <a:solidFill>
            <a:srgbClr val="FFFFFF"/>
          </a:solidFill>
        </p:spPr>
        <p:txBody>
          <a:bodyPr/>
          <a:lstStyle/>
          <a:p>
            <a:pPr algn="r"/>
            <a:r>
              <a:rPr lang="nl-BE" dirty="0"/>
              <a:t>Kelder / -1</a:t>
            </a:r>
          </a:p>
        </p:txBody>
      </p:sp>
    </p:spTree>
    <p:extLst>
      <p:ext uri="{BB962C8B-B14F-4D97-AF65-F5344CB8AC3E}">
        <p14:creationId xmlns:p14="http://schemas.microsoft.com/office/powerpoint/2010/main" val="148121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E2273AE-C73D-480C-B11C-6CF346FD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97" y="0"/>
            <a:ext cx="6658607" cy="666412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55516A6-8949-42A3-A9C1-68CE92A9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717" y="461642"/>
            <a:ext cx="3923818" cy="678635"/>
          </a:xfrm>
          <a:solidFill>
            <a:srgbClr val="FFFFFF"/>
          </a:solidFill>
        </p:spPr>
        <p:txBody>
          <a:bodyPr/>
          <a:lstStyle/>
          <a:p>
            <a:pPr algn="r"/>
            <a:r>
              <a:rPr lang="nl-BE" dirty="0"/>
              <a:t>Verdieping / +1</a:t>
            </a:r>
          </a:p>
        </p:txBody>
      </p:sp>
    </p:spTree>
    <p:extLst>
      <p:ext uri="{BB962C8B-B14F-4D97-AF65-F5344CB8AC3E}">
        <p14:creationId xmlns:p14="http://schemas.microsoft.com/office/powerpoint/2010/main" val="477352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4203002-8336-4655-8EE4-2ED718514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15"/>
            <a:ext cx="9201989" cy="694563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A9CD1AF-CE3F-4DCB-B69D-C33A8E3D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257" y="461642"/>
            <a:ext cx="3530278" cy="678635"/>
          </a:xfrm>
          <a:solidFill>
            <a:srgbClr val="FFFFFF"/>
          </a:solidFill>
        </p:spPr>
        <p:txBody>
          <a:bodyPr/>
          <a:lstStyle/>
          <a:p>
            <a:pPr algn="r"/>
            <a:r>
              <a:rPr lang="nl-BE" dirty="0"/>
              <a:t>Centrale zone</a:t>
            </a:r>
          </a:p>
        </p:txBody>
      </p:sp>
    </p:spTree>
    <p:extLst>
      <p:ext uri="{BB962C8B-B14F-4D97-AF65-F5344CB8AC3E}">
        <p14:creationId xmlns:p14="http://schemas.microsoft.com/office/powerpoint/2010/main" val="3516878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B58E7A7-4DF6-4EC2-9877-16A99C0AE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0294" y="-1132556"/>
            <a:ext cx="6860261" cy="9120851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17445D9-594C-41E7-99BE-C2FC4ADE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989" y="461642"/>
            <a:ext cx="2349545" cy="678635"/>
          </a:xfrm>
          <a:solidFill>
            <a:srgbClr val="FFFFFF"/>
          </a:solidFill>
        </p:spPr>
        <p:txBody>
          <a:bodyPr/>
          <a:lstStyle/>
          <a:p>
            <a:pPr algn="r"/>
            <a:r>
              <a:rPr lang="nl-BE" dirty="0"/>
              <a:t>Interieur</a:t>
            </a:r>
          </a:p>
        </p:txBody>
      </p:sp>
    </p:spTree>
    <p:extLst>
      <p:ext uri="{BB962C8B-B14F-4D97-AF65-F5344CB8AC3E}">
        <p14:creationId xmlns:p14="http://schemas.microsoft.com/office/powerpoint/2010/main" val="2493482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702B71D-D131-476A-B511-AFE231C4E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01"/>
          <a:stretch/>
        </p:blipFill>
        <p:spPr>
          <a:xfrm>
            <a:off x="-1" y="0"/>
            <a:ext cx="10336193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43B7387-ED36-484E-8EB6-02FB1AFE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197" y="461642"/>
            <a:ext cx="3229337" cy="678635"/>
          </a:xfrm>
          <a:solidFill>
            <a:srgbClr val="FFFFFF"/>
          </a:solidFill>
        </p:spPr>
        <p:txBody>
          <a:bodyPr/>
          <a:lstStyle/>
          <a:p>
            <a:pPr algn="r"/>
            <a:r>
              <a:rPr lang="nl-BE" dirty="0"/>
              <a:t>Nieuwbouw</a:t>
            </a:r>
          </a:p>
        </p:txBody>
      </p:sp>
    </p:spTree>
    <p:extLst>
      <p:ext uri="{BB962C8B-B14F-4D97-AF65-F5344CB8AC3E}">
        <p14:creationId xmlns:p14="http://schemas.microsoft.com/office/powerpoint/2010/main" val="1620013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ebouw, buiten, huis, lucht&#10;&#10;Automatisch gegenereerde beschrijving">
            <a:extLst>
              <a:ext uri="{FF2B5EF4-FFF2-40B4-BE49-F238E27FC236}">
                <a16:creationId xmlns:a16="http://schemas.microsoft.com/office/drawing/2014/main" id="{AA2BB2A5-D97C-48C9-B31F-47D739566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974"/>
            <a:ext cx="12192000" cy="876604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6D29756-3898-4D7D-879F-2EE37DAC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276" y="461642"/>
            <a:ext cx="2442258" cy="678635"/>
          </a:xfrm>
          <a:solidFill>
            <a:srgbClr val="FFFFFF"/>
          </a:solidFill>
        </p:spPr>
        <p:txBody>
          <a:bodyPr/>
          <a:lstStyle/>
          <a:p>
            <a:pPr algn="r"/>
            <a:r>
              <a:rPr lang="nl-BE" dirty="0"/>
              <a:t>Exterieur</a:t>
            </a:r>
          </a:p>
        </p:txBody>
      </p:sp>
    </p:spTree>
    <p:extLst>
      <p:ext uri="{BB962C8B-B14F-4D97-AF65-F5344CB8AC3E}">
        <p14:creationId xmlns:p14="http://schemas.microsoft.com/office/powerpoint/2010/main" val="209857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9AFCC720-DD3E-4727-994C-B69100498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1373189"/>
            <a:ext cx="2093912" cy="4537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1">
            <a:extLst>
              <a:ext uri="{FF2B5EF4-FFF2-40B4-BE49-F238E27FC236}">
                <a16:creationId xmlns:a16="http://schemas.microsoft.com/office/drawing/2014/main" id="{043E74A4-C62F-48AE-8DE3-A32B2312C260}"/>
              </a:ext>
            </a:extLst>
          </p:cNvPr>
          <p:cNvSpPr txBox="1">
            <a:spLocks/>
          </p:cNvSpPr>
          <p:nvPr/>
        </p:nvSpPr>
        <p:spPr>
          <a:xfrm>
            <a:off x="447675" y="220663"/>
            <a:ext cx="6400800" cy="576263"/>
          </a:xfrm>
          <a:prstGeom prst="rect">
            <a:avLst/>
          </a:prstGeom>
        </p:spPr>
        <p:txBody>
          <a:bodyPr/>
          <a:lstStyle>
            <a:lvl1pPr marL="228606" indent="-228606" algn="l" defTabSz="91442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394346"/>
                </a:solidFill>
                <a:latin typeface="+mn-lt"/>
                <a:ea typeface="+mn-ea"/>
                <a:cs typeface="+mn-cs"/>
              </a:defRPr>
            </a:lvl1pPr>
            <a:lvl2pPr marL="685818" indent="-228606" algn="l" defTabSz="91442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401" kern="1200">
                <a:solidFill>
                  <a:srgbClr val="394346"/>
                </a:solidFill>
                <a:latin typeface="+mn-lt"/>
                <a:ea typeface="+mn-ea"/>
                <a:cs typeface="+mn-cs"/>
              </a:defRPr>
            </a:lvl2pPr>
            <a:lvl3pPr marL="1143028" indent="-228606" algn="l" defTabSz="91442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94346"/>
                </a:solidFill>
                <a:latin typeface="+mn-lt"/>
                <a:ea typeface="+mn-ea"/>
                <a:cs typeface="+mn-cs"/>
              </a:defRPr>
            </a:lvl3pPr>
            <a:lvl4pPr marL="1600241" indent="-228606" algn="l" defTabSz="91442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801" kern="1200">
                <a:solidFill>
                  <a:srgbClr val="394346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801" kern="1200">
                <a:solidFill>
                  <a:srgbClr val="394346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6" algn="l" defTabSz="91442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altLang="nl-BE" dirty="0"/>
              <a:t>Vragen via chatbox</a:t>
            </a:r>
          </a:p>
        </p:txBody>
      </p:sp>
      <p:pic>
        <p:nvPicPr>
          <p:cNvPr id="7" name="Afbeelding 2" descr="image003">
            <a:extLst>
              <a:ext uri="{FF2B5EF4-FFF2-40B4-BE49-F238E27FC236}">
                <a16:creationId xmlns:a16="http://schemas.microsoft.com/office/drawing/2014/main" id="{54EE806C-75E1-4B9D-8A03-13B0E699E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51" y="1382294"/>
            <a:ext cx="7370469" cy="41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D339C79-3905-4AB9-A654-C08752DC361A}"/>
              </a:ext>
            </a:extLst>
          </p:cNvPr>
          <p:cNvSpPr txBox="1">
            <a:spLocks/>
          </p:cNvSpPr>
          <p:nvPr/>
        </p:nvSpPr>
        <p:spPr bwMode="auto">
          <a:xfrm>
            <a:off x="374651" y="859980"/>
            <a:ext cx="9435174" cy="52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000" b="0" dirty="0">
                <a:solidFill>
                  <a:schemeClr val="tx1"/>
                </a:solidFill>
              </a:rPr>
              <a:t>Smartphone 		Laptop / computer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B1EEE4D-B268-454F-954E-D128DF5AD7B0}"/>
              </a:ext>
            </a:extLst>
          </p:cNvPr>
          <p:cNvSpPr/>
          <p:nvPr/>
        </p:nvSpPr>
        <p:spPr>
          <a:xfrm>
            <a:off x="1891507" y="1472406"/>
            <a:ext cx="431800" cy="376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15" name="Afbeelding 7">
            <a:extLst>
              <a:ext uri="{FF2B5EF4-FFF2-40B4-BE49-F238E27FC236}">
                <a16:creationId xmlns:a16="http://schemas.microsoft.com/office/drawing/2014/main" id="{493DC3CB-DCA9-4DE9-A612-7F6275083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7" t="3799" r="9373" b="89961"/>
          <a:stretch>
            <a:fillRect/>
          </a:stretch>
        </p:blipFill>
        <p:spPr bwMode="auto">
          <a:xfrm>
            <a:off x="2865886" y="3585025"/>
            <a:ext cx="1025525" cy="8350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6BCE8502-B972-4074-87FA-8981D01A87EB}"/>
              </a:ext>
            </a:extLst>
          </p:cNvPr>
          <p:cNvSpPr/>
          <p:nvPr/>
        </p:nvSpPr>
        <p:spPr>
          <a:xfrm>
            <a:off x="8928882" y="4959661"/>
            <a:ext cx="1584325" cy="7921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6580E45-36DD-4236-B92B-6C73E2016B62}"/>
              </a:ext>
            </a:extLst>
          </p:cNvPr>
          <p:cNvCxnSpPr>
            <a:cxnSpLocks/>
          </p:cNvCxnSpPr>
          <p:nvPr/>
        </p:nvCxnSpPr>
        <p:spPr>
          <a:xfrm>
            <a:off x="1872457" y="1844676"/>
            <a:ext cx="945356" cy="2058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D0A7655-49A9-4E67-A70C-5806C0869DFB}"/>
              </a:ext>
            </a:extLst>
          </p:cNvPr>
          <p:cNvCxnSpPr>
            <a:cxnSpLocks/>
          </p:cNvCxnSpPr>
          <p:nvPr/>
        </p:nvCxnSpPr>
        <p:spPr>
          <a:xfrm>
            <a:off x="2342357" y="1782421"/>
            <a:ext cx="1553398" cy="1754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jl: omlaag 18">
            <a:extLst>
              <a:ext uri="{FF2B5EF4-FFF2-40B4-BE49-F238E27FC236}">
                <a16:creationId xmlns:a16="http://schemas.microsoft.com/office/drawing/2014/main" id="{4EE8B0D8-A90C-4168-9CF8-094D94D63862}"/>
              </a:ext>
            </a:extLst>
          </p:cNvPr>
          <p:cNvSpPr/>
          <p:nvPr/>
        </p:nvSpPr>
        <p:spPr>
          <a:xfrm rot="14253859">
            <a:off x="8226640" y="5656230"/>
            <a:ext cx="358066" cy="683581"/>
          </a:xfrm>
          <a:prstGeom prst="downArrow">
            <a:avLst/>
          </a:prstGeom>
          <a:solidFill>
            <a:srgbClr val="E3061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5FE7118E-1EC0-40D7-A9F0-E3DEDAB607C8}"/>
              </a:ext>
            </a:extLst>
          </p:cNvPr>
          <p:cNvSpPr/>
          <p:nvPr/>
        </p:nvSpPr>
        <p:spPr>
          <a:xfrm rot="14253859">
            <a:off x="2312374" y="4460410"/>
            <a:ext cx="358066" cy="683581"/>
          </a:xfrm>
          <a:prstGeom prst="downArrow">
            <a:avLst/>
          </a:prstGeom>
          <a:solidFill>
            <a:srgbClr val="E3061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437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EBB6182-D6B4-4AA8-A560-54B609A02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" y="2463246"/>
            <a:ext cx="11743944" cy="2780691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F4281EF-8CF4-4FB8-A5D3-F6900A87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415" y="461642"/>
            <a:ext cx="2963119" cy="678635"/>
          </a:xfrm>
          <a:solidFill>
            <a:srgbClr val="FFFFFF"/>
          </a:solidFill>
        </p:spPr>
        <p:txBody>
          <a:bodyPr/>
          <a:lstStyle/>
          <a:p>
            <a:pPr algn="r"/>
            <a:r>
              <a:rPr lang="nl-BE" dirty="0"/>
              <a:t>Doorsnede</a:t>
            </a:r>
          </a:p>
        </p:txBody>
      </p:sp>
    </p:spTree>
    <p:extLst>
      <p:ext uri="{BB962C8B-B14F-4D97-AF65-F5344CB8AC3E}">
        <p14:creationId xmlns:p14="http://schemas.microsoft.com/office/powerpoint/2010/main" val="2974668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F53E464-DF37-4190-B797-A916E15D2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2"/>
          <a:stretch/>
        </p:blipFill>
        <p:spPr>
          <a:xfrm rot="16200000">
            <a:off x="4704048" y="-2093500"/>
            <a:ext cx="2783904" cy="1161196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C326DE8-786B-4207-B6AF-EF236460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415" y="461642"/>
            <a:ext cx="2963119" cy="678635"/>
          </a:xfrm>
          <a:solidFill>
            <a:srgbClr val="FFFFFF"/>
          </a:solidFill>
        </p:spPr>
        <p:txBody>
          <a:bodyPr/>
          <a:lstStyle/>
          <a:p>
            <a:pPr algn="r"/>
            <a:r>
              <a:rPr lang="nl-BE" dirty="0"/>
              <a:t>Voorgevel</a:t>
            </a:r>
          </a:p>
        </p:txBody>
      </p:sp>
    </p:spTree>
    <p:extLst>
      <p:ext uri="{BB962C8B-B14F-4D97-AF65-F5344CB8AC3E}">
        <p14:creationId xmlns:p14="http://schemas.microsoft.com/office/powerpoint/2010/main" val="2149190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971968"/>
            <a:ext cx="8929968" cy="678635"/>
          </a:xfrm>
        </p:spPr>
        <p:txBody>
          <a:bodyPr/>
          <a:lstStyle/>
          <a:p>
            <a:r>
              <a:rPr lang="nl-BE" dirty="0"/>
              <a:t>Impact werf / minder hinder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50603"/>
            <a:ext cx="10515600" cy="35263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BE" dirty="0"/>
              <a:t>Minder Hinder coördinator Heidi </a:t>
            </a:r>
            <a:r>
              <a:rPr lang="nl-BE" dirty="0" err="1"/>
              <a:t>Debels</a:t>
            </a:r>
            <a:r>
              <a:rPr lang="nl-BE" dirty="0"/>
              <a:t> – Stad Kortrijk</a:t>
            </a:r>
          </a:p>
        </p:txBody>
      </p:sp>
    </p:spTree>
    <p:extLst>
      <p:ext uri="{BB962C8B-B14F-4D97-AF65-F5344CB8AC3E}">
        <p14:creationId xmlns:p14="http://schemas.microsoft.com/office/powerpoint/2010/main" val="29784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Werfcharter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DA5E49-3B83-49DF-9AAD-4A3F9407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1551">
            <a:off x="4759851" y="539218"/>
            <a:ext cx="4090558" cy="57795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036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90D7301-F268-4C34-A7E6-1A56AC8B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99790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BEAA06A-5BDF-4741-B148-3AAD68608151}"/>
              </a:ext>
            </a:extLst>
          </p:cNvPr>
          <p:cNvSpPr txBox="1">
            <a:spLocks/>
          </p:cNvSpPr>
          <p:nvPr/>
        </p:nvSpPr>
        <p:spPr>
          <a:xfrm>
            <a:off x="4626864" y="461642"/>
            <a:ext cx="6726934" cy="6786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E3061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nl-BE" dirty="0"/>
              <a:t>Werfzone Afbraak huisjes</a:t>
            </a: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BE7F66A1-6D95-41C1-89AE-354C81A0F210}"/>
              </a:ext>
            </a:extLst>
          </p:cNvPr>
          <p:cNvSpPr/>
          <p:nvPr/>
        </p:nvSpPr>
        <p:spPr>
          <a:xfrm>
            <a:off x="3264408" y="3511296"/>
            <a:ext cx="3776472" cy="2404872"/>
          </a:xfrm>
          <a:custGeom>
            <a:avLst/>
            <a:gdLst>
              <a:gd name="connsiteX0" fmla="*/ 539496 w 3776472"/>
              <a:gd name="connsiteY0" fmla="*/ 1225296 h 2404872"/>
              <a:gd name="connsiteX1" fmla="*/ 987552 w 3776472"/>
              <a:gd name="connsiteY1" fmla="*/ 1636776 h 2404872"/>
              <a:gd name="connsiteX2" fmla="*/ 1298448 w 3776472"/>
              <a:gd name="connsiteY2" fmla="*/ 1828800 h 2404872"/>
              <a:gd name="connsiteX3" fmla="*/ 1517904 w 3776472"/>
              <a:gd name="connsiteY3" fmla="*/ 1911096 h 2404872"/>
              <a:gd name="connsiteX4" fmla="*/ 2706624 w 3776472"/>
              <a:gd name="connsiteY4" fmla="*/ 2048256 h 2404872"/>
              <a:gd name="connsiteX5" fmla="*/ 3575304 w 3776472"/>
              <a:gd name="connsiteY5" fmla="*/ 2404872 h 2404872"/>
              <a:gd name="connsiteX6" fmla="*/ 3776472 w 3776472"/>
              <a:gd name="connsiteY6" fmla="*/ 1645920 h 2404872"/>
              <a:gd name="connsiteX7" fmla="*/ 3630168 w 3776472"/>
              <a:gd name="connsiteY7" fmla="*/ 1435608 h 2404872"/>
              <a:gd name="connsiteX8" fmla="*/ 3392424 w 3776472"/>
              <a:gd name="connsiteY8" fmla="*/ 137160 h 2404872"/>
              <a:gd name="connsiteX9" fmla="*/ 2743200 w 3776472"/>
              <a:gd name="connsiteY9" fmla="*/ 155448 h 2404872"/>
              <a:gd name="connsiteX10" fmla="*/ 2743200 w 3776472"/>
              <a:gd name="connsiteY10" fmla="*/ 557784 h 2404872"/>
              <a:gd name="connsiteX11" fmla="*/ 1655064 w 3776472"/>
              <a:gd name="connsiteY11" fmla="*/ 576072 h 2404872"/>
              <a:gd name="connsiteX12" fmla="*/ 1627632 w 3776472"/>
              <a:gd name="connsiteY12" fmla="*/ 164592 h 2404872"/>
              <a:gd name="connsiteX13" fmla="*/ 1143000 w 3776472"/>
              <a:gd name="connsiteY13" fmla="*/ 173736 h 2404872"/>
              <a:gd name="connsiteX14" fmla="*/ 1143000 w 3776472"/>
              <a:gd name="connsiteY14" fmla="*/ 9144 h 2404872"/>
              <a:gd name="connsiteX15" fmla="*/ 640080 w 3776472"/>
              <a:gd name="connsiteY15" fmla="*/ 0 h 2404872"/>
              <a:gd name="connsiteX16" fmla="*/ 630936 w 3776472"/>
              <a:gd name="connsiteY16" fmla="*/ 155448 h 2404872"/>
              <a:gd name="connsiteX17" fmla="*/ 91440 w 3776472"/>
              <a:gd name="connsiteY17" fmla="*/ 182880 h 2404872"/>
              <a:gd name="connsiteX18" fmla="*/ 0 w 3776472"/>
              <a:gd name="connsiteY18" fmla="*/ 585216 h 2404872"/>
              <a:gd name="connsiteX19" fmla="*/ 539496 w 3776472"/>
              <a:gd name="connsiteY19" fmla="*/ 1225296 h 240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76472" h="2404872">
                <a:moveTo>
                  <a:pt x="539496" y="1225296"/>
                </a:moveTo>
                <a:lnTo>
                  <a:pt x="987552" y="1636776"/>
                </a:lnTo>
                <a:lnTo>
                  <a:pt x="1298448" y="1828800"/>
                </a:lnTo>
                <a:lnTo>
                  <a:pt x="1517904" y="1911096"/>
                </a:lnTo>
                <a:lnTo>
                  <a:pt x="2706624" y="2048256"/>
                </a:lnTo>
                <a:lnTo>
                  <a:pt x="3575304" y="2404872"/>
                </a:lnTo>
                <a:lnTo>
                  <a:pt x="3776472" y="1645920"/>
                </a:lnTo>
                <a:lnTo>
                  <a:pt x="3630168" y="1435608"/>
                </a:lnTo>
                <a:lnTo>
                  <a:pt x="3392424" y="137160"/>
                </a:lnTo>
                <a:lnTo>
                  <a:pt x="2743200" y="155448"/>
                </a:lnTo>
                <a:lnTo>
                  <a:pt x="2743200" y="557784"/>
                </a:lnTo>
                <a:lnTo>
                  <a:pt x="1655064" y="576072"/>
                </a:lnTo>
                <a:lnTo>
                  <a:pt x="1627632" y="164592"/>
                </a:lnTo>
                <a:lnTo>
                  <a:pt x="1143000" y="173736"/>
                </a:lnTo>
                <a:lnTo>
                  <a:pt x="1143000" y="9144"/>
                </a:lnTo>
                <a:lnTo>
                  <a:pt x="640080" y="0"/>
                </a:lnTo>
                <a:lnTo>
                  <a:pt x="630936" y="155448"/>
                </a:lnTo>
                <a:lnTo>
                  <a:pt x="91440" y="182880"/>
                </a:lnTo>
                <a:lnTo>
                  <a:pt x="0" y="585216"/>
                </a:lnTo>
                <a:lnTo>
                  <a:pt x="539496" y="1225296"/>
                </a:lnTo>
                <a:close/>
              </a:path>
            </a:pathLst>
          </a:custGeom>
          <a:solidFill>
            <a:srgbClr val="E30613">
              <a:alpha val="20000"/>
            </a:srgbClr>
          </a:solidFill>
          <a:ln w="28575">
            <a:solidFill>
              <a:srgbClr val="E3061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D11BBAE1-252D-43FB-8EA1-DACC7B4C3C22}"/>
              </a:ext>
            </a:extLst>
          </p:cNvPr>
          <p:cNvCxnSpPr>
            <a:cxnSpLocks/>
          </p:cNvCxnSpPr>
          <p:nvPr/>
        </p:nvCxnSpPr>
        <p:spPr>
          <a:xfrm flipH="1" flipV="1">
            <a:off x="4626864" y="5525166"/>
            <a:ext cx="2167128" cy="491586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75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Asbestverwijdering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3596"/>
            <a:ext cx="10515600" cy="5031931"/>
          </a:xfrm>
        </p:spPr>
        <p:txBody>
          <a:bodyPr/>
          <a:lstStyle/>
          <a:p>
            <a:r>
              <a:rPr lang="nl-BE" dirty="0"/>
              <a:t>Huisjes bevatten asbest</a:t>
            </a:r>
          </a:p>
          <a:p>
            <a:r>
              <a:rPr lang="nl-BE" dirty="0"/>
              <a:t>Sloopopvolgingsplan opgemaakt in 2020</a:t>
            </a:r>
          </a:p>
          <a:p>
            <a:r>
              <a:rPr lang="nl-BE" dirty="0"/>
              <a:t>Asbestinventaris : onderdak, golfplaten, schoorsteen …</a:t>
            </a:r>
          </a:p>
          <a:p>
            <a:r>
              <a:rPr lang="nl-BE" dirty="0"/>
              <a:t>Gebonden asbest = minst gevaarlijke variant</a:t>
            </a:r>
          </a:p>
          <a:p>
            <a:r>
              <a:rPr lang="nl-BE" dirty="0"/>
              <a:t>Eenvoudige handelingen (</a:t>
            </a:r>
            <a:r>
              <a:rPr lang="nl-BE" dirty="0">
                <a:sym typeface="Wingdings" panose="05000000000000000000" pitchFamily="2" charset="2"/>
              </a:rPr>
              <a:t>geen hermetische zone)</a:t>
            </a:r>
          </a:p>
          <a:p>
            <a:r>
              <a:rPr lang="nl-BE" dirty="0">
                <a:sym typeface="Wingdings" panose="05000000000000000000" pitchFamily="2" charset="2"/>
              </a:rPr>
              <a:t>Controle door veiligheidscoördinator</a:t>
            </a:r>
          </a:p>
          <a:p>
            <a:r>
              <a:rPr lang="nl-BE" dirty="0">
                <a:sym typeface="Wingdings" panose="05000000000000000000" pitchFamily="2" charset="2"/>
              </a:rPr>
              <a:t>Procedure </a:t>
            </a:r>
            <a:r>
              <a:rPr lang="nl-BE" dirty="0" err="1">
                <a:sym typeface="Wingdings" panose="05000000000000000000" pitchFamily="2" charset="2"/>
              </a:rPr>
              <a:t>Tracimat</a:t>
            </a:r>
            <a:r>
              <a:rPr lang="nl-BE" dirty="0">
                <a:sym typeface="Wingdings" panose="05000000000000000000" pitchFamily="2" charset="2"/>
              </a:rPr>
              <a:t> wordt gevolgd</a:t>
            </a:r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0251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BEAA06A-5BDF-4741-B148-3AAD68608151}"/>
              </a:ext>
            </a:extLst>
          </p:cNvPr>
          <p:cNvSpPr txBox="1">
            <a:spLocks/>
          </p:cNvSpPr>
          <p:nvPr/>
        </p:nvSpPr>
        <p:spPr>
          <a:xfrm>
            <a:off x="7918704" y="461642"/>
            <a:ext cx="3435094" cy="6786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E3061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nl-BE" dirty="0"/>
              <a:t>Werfzone OC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0AF963-AF1F-4CE8-8C57-7866C125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6505" cy="6858000"/>
          </a:xfrm>
          <a:prstGeom prst="rect">
            <a:avLst/>
          </a:prstGeom>
        </p:spPr>
      </p:pic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42745B3-68F1-4179-BED1-C5EE4896E6C0}"/>
              </a:ext>
            </a:extLst>
          </p:cNvPr>
          <p:cNvSpPr/>
          <p:nvPr/>
        </p:nvSpPr>
        <p:spPr>
          <a:xfrm>
            <a:off x="704088" y="585216"/>
            <a:ext cx="3648456" cy="3108960"/>
          </a:xfrm>
          <a:custGeom>
            <a:avLst/>
            <a:gdLst>
              <a:gd name="connsiteX0" fmla="*/ 969264 w 3648456"/>
              <a:gd name="connsiteY0" fmla="*/ 0 h 3108960"/>
              <a:gd name="connsiteX1" fmla="*/ 0 w 3648456"/>
              <a:gd name="connsiteY1" fmla="*/ 1408176 h 3108960"/>
              <a:gd name="connsiteX2" fmla="*/ 1243584 w 3648456"/>
              <a:gd name="connsiteY2" fmla="*/ 2103120 h 3108960"/>
              <a:gd name="connsiteX3" fmla="*/ 1572768 w 3648456"/>
              <a:gd name="connsiteY3" fmla="*/ 2459736 h 3108960"/>
              <a:gd name="connsiteX4" fmla="*/ 1636776 w 3648456"/>
              <a:gd name="connsiteY4" fmla="*/ 2404872 h 3108960"/>
              <a:gd name="connsiteX5" fmla="*/ 1883664 w 3648456"/>
              <a:gd name="connsiteY5" fmla="*/ 2670048 h 3108960"/>
              <a:gd name="connsiteX6" fmla="*/ 2011680 w 3648456"/>
              <a:gd name="connsiteY6" fmla="*/ 2734056 h 3108960"/>
              <a:gd name="connsiteX7" fmla="*/ 2203704 w 3648456"/>
              <a:gd name="connsiteY7" fmla="*/ 2834640 h 3108960"/>
              <a:gd name="connsiteX8" fmla="*/ 2761488 w 3648456"/>
              <a:gd name="connsiteY8" fmla="*/ 2907792 h 3108960"/>
              <a:gd name="connsiteX9" fmla="*/ 2907792 w 3648456"/>
              <a:gd name="connsiteY9" fmla="*/ 2907792 h 3108960"/>
              <a:gd name="connsiteX10" fmla="*/ 3474720 w 3648456"/>
              <a:gd name="connsiteY10" fmla="*/ 3108960 h 3108960"/>
              <a:gd name="connsiteX11" fmla="*/ 3648456 w 3648456"/>
              <a:gd name="connsiteY11" fmla="*/ 2770632 h 3108960"/>
              <a:gd name="connsiteX12" fmla="*/ 3511296 w 3648456"/>
              <a:gd name="connsiteY12" fmla="*/ 2642616 h 3108960"/>
              <a:gd name="connsiteX13" fmla="*/ 3438144 w 3648456"/>
              <a:gd name="connsiteY13" fmla="*/ 1810512 h 3108960"/>
              <a:gd name="connsiteX14" fmla="*/ 3465576 w 3648456"/>
              <a:gd name="connsiteY14" fmla="*/ 27432 h 3108960"/>
              <a:gd name="connsiteX15" fmla="*/ 969264 w 3648456"/>
              <a:gd name="connsiteY15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48456" h="3108960">
                <a:moveTo>
                  <a:pt x="969264" y="0"/>
                </a:moveTo>
                <a:lnTo>
                  <a:pt x="0" y="1408176"/>
                </a:lnTo>
                <a:lnTo>
                  <a:pt x="1243584" y="2103120"/>
                </a:lnTo>
                <a:lnTo>
                  <a:pt x="1572768" y="2459736"/>
                </a:lnTo>
                <a:lnTo>
                  <a:pt x="1636776" y="2404872"/>
                </a:lnTo>
                <a:lnTo>
                  <a:pt x="1883664" y="2670048"/>
                </a:lnTo>
                <a:lnTo>
                  <a:pt x="2011680" y="2734056"/>
                </a:lnTo>
                <a:lnTo>
                  <a:pt x="2203704" y="2834640"/>
                </a:lnTo>
                <a:lnTo>
                  <a:pt x="2761488" y="2907792"/>
                </a:lnTo>
                <a:lnTo>
                  <a:pt x="2907792" y="2907792"/>
                </a:lnTo>
                <a:lnTo>
                  <a:pt x="3474720" y="3108960"/>
                </a:lnTo>
                <a:lnTo>
                  <a:pt x="3648456" y="2770632"/>
                </a:lnTo>
                <a:lnTo>
                  <a:pt x="3511296" y="2642616"/>
                </a:lnTo>
                <a:lnTo>
                  <a:pt x="3438144" y="1810512"/>
                </a:lnTo>
                <a:lnTo>
                  <a:pt x="3465576" y="27432"/>
                </a:lnTo>
                <a:lnTo>
                  <a:pt x="969264" y="0"/>
                </a:lnTo>
                <a:close/>
              </a:path>
            </a:pathLst>
          </a:custGeom>
          <a:solidFill>
            <a:srgbClr val="E30613">
              <a:alpha val="20000"/>
            </a:srgbClr>
          </a:solidFill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BCB21A6-C76F-4577-9B94-DED1C4A51D5F}"/>
              </a:ext>
            </a:extLst>
          </p:cNvPr>
          <p:cNvSpPr txBox="1"/>
          <p:nvPr/>
        </p:nvSpPr>
        <p:spPr>
          <a:xfrm rot="940603">
            <a:off x="3723539" y="2795257"/>
            <a:ext cx="337899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43D9B35-08CC-4D5C-A14C-7F967CCC38A3}"/>
              </a:ext>
            </a:extLst>
          </p:cNvPr>
          <p:cNvSpPr txBox="1"/>
          <p:nvPr/>
        </p:nvSpPr>
        <p:spPr>
          <a:xfrm rot="1623688">
            <a:off x="4285072" y="3439764"/>
            <a:ext cx="360862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F11B873-9A1A-487F-835A-E6DCDA41D142}"/>
              </a:ext>
            </a:extLst>
          </p:cNvPr>
          <p:cNvSpPr txBox="1"/>
          <p:nvPr/>
        </p:nvSpPr>
        <p:spPr>
          <a:xfrm>
            <a:off x="7251192" y="2802936"/>
            <a:ext cx="441655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Montagekraan : </a:t>
            </a:r>
          </a:p>
          <a:p>
            <a:r>
              <a:rPr lang="nl-BE" dirty="0"/>
              <a:t>positie 1 of 2 (nog in onderzoek)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4F3673F-FB14-4669-8074-30E8A28A2140}"/>
              </a:ext>
            </a:extLst>
          </p:cNvPr>
          <p:cNvSpPr/>
          <p:nvPr/>
        </p:nvSpPr>
        <p:spPr>
          <a:xfrm rot="1533520">
            <a:off x="5554469" y="4671297"/>
            <a:ext cx="801073" cy="1021460"/>
          </a:xfrm>
          <a:prstGeom prst="rect">
            <a:avLst/>
          </a:prstGeom>
          <a:solidFill>
            <a:srgbClr val="C00000">
              <a:alpha val="20000"/>
            </a:srgbClr>
          </a:solidFill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A01BAFA-82A2-478A-A8CD-00573E17FCF6}"/>
              </a:ext>
            </a:extLst>
          </p:cNvPr>
          <p:cNvSpPr txBox="1"/>
          <p:nvPr/>
        </p:nvSpPr>
        <p:spPr>
          <a:xfrm>
            <a:off x="5769864" y="4997361"/>
            <a:ext cx="50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  <a:latin typeface="Arial Black" panose="020B0A04020102020204" pitchFamily="34" charset="0"/>
              </a:rPr>
              <a:t>P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4D25F9B5-694D-40DF-A174-33C7F418ABFF}"/>
              </a:ext>
            </a:extLst>
          </p:cNvPr>
          <p:cNvCxnSpPr/>
          <p:nvPr/>
        </p:nvCxnSpPr>
        <p:spPr>
          <a:xfrm flipH="1">
            <a:off x="4731010" y="3820002"/>
            <a:ext cx="572717" cy="1222243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AECF51C-8F61-40FF-A684-706B6FBF67C3}"/>
              </a:ext>
            </a:extLst>
          </p:cNvPr>
          <p:cNvCxnSpPr>
            <a:cxnSpLocks/>
          </p:cNvCxnSpPr>
          <p:nvPr/>
        </p:nvCxnSpPr>
        <p:spPr>
          <a:xfrm flipH="1" flipV="1">
            <a:off x="2698034" y="3429000"/>
            <a:ext cx="1476674" cy="391002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87FB7C06-8984-476D-A5B8-6C186A07E82E}"/>
              </a:ext>
            </a:extLst>
          </p:cNvPr>
          <p:cNvCxnSpPr>
            <a:cxnSpLocks/>
          </p:cNvCxnSpPr>
          <p:nvPr/>
        </p:nvCxnSpPr>
        <p:spPr>
          <a:xfrm flipH="1">
            <a:off x="3044952" y="3959784"/>
            <a:ext cx="1060101" cy="1983816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E7507CC-36F4-4CB6-AC56-0AA0E5CF6842}"/>
              </a:ext>
            </a:extLst>
          </p:cNvPr>
          <p:cNvCxnSpPr>
            <a:cxnSpLocks/>
          </p:cNvCxnSpPr>
          <p:nvPr/>
        </p:nvCxnSpPr>
        <p:spPr>
          <a:xfrm>
            <a:off x="4220812" y="111753"/>
            <a:ext cx="92405" cy="2973534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00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7034CA0-818A-4795-A9E2-D8E62D40C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8" b="4194"/>
          <a:stretch/>
        </p:blipFill>
        <p:spPr>
          <a:xfrm>
            <a:off x="0" y="0"/>
            <a:ext cx="8485632" cy="684845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BEAA06A-5BDF-4741-B148-3AAD68608151}"/>
              </a:ext>
            </a:extLst>
          </p:cNvPr>
          <p:cNvSpPr txBox="1">
            <a:spLocks/>
          </p:cNvSpPr>
          <p:nvPr/>
        </p:nvSpPr>
        <p:spPr>
          <a:xfrm>
            <a:off x="7214616" y="461642"/>
            <a:ext cx="4139182" cy="6786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E3061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nl-BE" dirty="0"/>
              <a:t>Werfzone KERK</a:t>
            </a: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3EF57C39-1B4A-4421-838C-242ABEB0A535}"/>
              </a:ext>
            </a:extLst>
          </p:cNvPr>
          <p:cNvSpPr/>
          <p:nvPr/>
        </p:nvSpPr>
        <p:spPr>
          <a:xfrm>
            <a:off x="1444752" y="1106424"/>
            <a:ext cx="4855464" cy="5001768"/>
          </a:xfrm>
          <a:custGeom>
            <a:avLst/>
            <a:gdLst>
              <a:gd name="connsiteX0" fmla="*/ 0 w 4855464"/>
              <a:gd name="connsiteY0" fmla="*/ 2121408 h 5001768"/>
              <a:gd name="connsiteX1" fmla="*/ 411480 w 4855464"/>
              <a:gd name="connsiteY1" fmla="*/ 1527048 h 5001768"/>
              <a:gd name="connsiteX2" fmla="*/ 1280160 w 4855464"/>
              <a:gd name="connsiteY2" fmla="*/ 0 h 5001768"/>
              <a:gd name="connsiteX3" fmla="*/ 2487168 w 4855464"/>
              <a:gd name="connsiteY3" fmla="*/ 722376 h 5001768"/>
              <a:gd name="connsiteX4" fmla="*/ 2350008 w 4855464"/>
              <a:gd name="connsiteY4" fmla="*/ 978408 h 5001768"/>
              <a:gd name="connsiteX5" fmla="*/ 2569464 w 4855464"/>
              <a:gd name="connsiteY5" fmla="*/ 1106424 h 5001768"/>
              <a:gd name="connsiteX6" fmla="*/ 2734056 w 4855464"/>
              <a:gd name="connsiteY6" fmla="*/ 832104 h 5001768"/>
              <a:gd name="connsiteX7" fmla="*/ 3383280 w 4855464"/>
              <a:gd name="connsiteY7" fmla="*/ 960120 h 5001768"/>
              <a:gd name="connsiteX8" fmla="*/ 3630168 w 4855464"/>
              <a:gd name="connsiteY8" fmla="*/ 950976 h 5001768"/>
              <a:gd name="connsiteX9" fmla="*/ 3968496 w 4855464"/>
              <a:gd name="connsiteY9" fmla="*/ 1014984 h 5001768"/>
              <a:gd name="connsiteX10" fmla="*/ 4855464 w 4855464"/>
              <a:gd name="connsiteY10" fmla="*/ 1536192 h 5001768"/>
              <a:gd name="connsiteX11" fmla="*/ 4846320 w 4855464"/>
              <a:gd name="connsiteY11" fmla="*/ 2395728 h 5001768"/>
              <a:gd name="connsiteX12" fmla="*/ 2990088 w 4855464"/>
              <a:gd name="connsiteY12" fmla="*/ 3831336 h 5001768"/>
              <a:gd name="connsiteX13" fmla="*/ 1975104 w 4855464"/>
              <a:gd name="connsiteY13" fmla="*/ 5001768 h 5001768"/>
              <a:gd name="connsiteX14" fmla="*/ 1481328 w 4855464"/>
              <a:gd name="connsiteY14" fmla="*/ 4855464 h 5001768"/>
              <a:gd name="connsiteX15" fmla="*/ 1243584 w 4855464"/>
              <a:gd name="connsiteY15" fmla="*/ 4809744 h 5001768"/>
              <a:gd name="connsiteX16" fmla="*/ 0 w 4855464"/>
              <a:gd name="connsiteY16" fmla="*/ 2121408 h 500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55464" h="5001768">
                <a:moveTo>
                  <a:pt x="0" y="2121408"/>
                </a:moveTo>
                <a:lnTo>
                  <a:pt x="411480" y="1527048"/>
                </a:lnTo>
                <a:lnTo>
                  <a:pt x="1280160" y="0"/>
                </a:lnTo>
                <a:lnTo>
                  <a:pt x="2487168" y="722376"/>
                </a:lnTo>
                <a:lnTo>
                  <a:pt x="2350008" y="978408"/>
                </a:lnTo>
                <a:lnTo>
                  <a:pt x="2569464" y="1106424"/>
                </a:lnTo>
                <a:lnTo>
                  <a:pt x="2734056" y="832104"/>
                </a:lnTo>
                <a:lnTo>
                  <a:pt x="3383280" y="960120"/>
                </a:lnTo>
                <a:lnTo>
                  <a:pt x="3630168" y="950976"/>
                </a:lnTo>
                <a:lnTo>
                  <a:pt x="3968496" y="1014984"/>
                </a:lnTo>
                <a:lnTo>
                  <a:pt x="4855464" y="1536192"/>
                </a:lnTo>
                <a:lnTo>
                  <a:pt x="4846320" y="2395728"/>
                </a:lnTo>
                <a:lnTo>
                  <a:pt x="2990088" y="3831336"/>
                </a:lnTo>
                <a:lnTo>
                  <a:pt x="1975104" y="5001768"/>
                </a:lnTo>
                <a:lnTo>
                  <a:pt x="1481328" y="4855464"/>
                </a:lnTo>
                <a:lnTo>
                  <a:pt x="1243584" y="4809744"/>
                </a:lnTo>
                <a:lnTo>
                  <a:pt x="0" y="2121408"/>
                </a:lnTo>
                <a:close/>
              </a:path>
            </a:pathLst>
          </a:custGeom>
          <a:solidFill>
            <a:srgbClr val="E30613">
              <a:alpha val="20000"/>
            </a:srgbClr>
          </a:solidFill>
          <a:ln w="38100">
            <a:solidFill>
              <a:srgbClr val="E3061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FFA405D1-5C64-4CBE-87FB-45FCBECAA5A9}"/>
              </a:ext>
            </a:extLst>
          </p:cNvPr>
          <p:cNvSpPr/>
          <p:nvPr/>
        </p:nvSpPr>
        <p:spPr>
          <a:xfrm>
            <a:off x="1444752" y="1106424"/>
            <a:ext cx="4855464" cy="5001768"/>
          </a:xfrm>
          <a:custGeom>
            <a:avLst/>
            <a:gdLst>
              <a:gd name="connsiteX0" fmla="*/ 0 w 4855464"/>
              <a:gd name="connsiteY0" fmla="*/ 2121408 h 5001768"/>
              <a:gd name="connsiteX1" fmla="*/ 411480 w 4855464"/>
              <a:gd name="connsiteY1" fmla="*/ 1527048 h 5001768"/>
              <a:gd name="connsiteX2" fmla="*/ 1280160 w 4855464"/>
              <a:gd name="connsiteY2" fmla="*/ 0 h 5001768"/>
              <a:gd name="connsiteX3" fmla="*/ 2487168 w 4855464"/>
              <a:gd name="connsiteY3" fmla="*/ 722376 h 5001768"/>
              <a:gd name="connsiteX4" fmla="*/ 2350008 w 4855464"/>
              <a:gd name="connsiteY4" fmla="*/ 978408 h 5001768"/>
              <a:gd name="connsiteX5" fmla="*/ 2569464 w 4855464"/>
              <a:gd name="connsiteY5" fmla="*/ 1106424 h 5001768"/>
              <a:gd name="connsiteX6" fmla="*/ 2734056 w 4855464"/>
              <a:gd name="connsiteY6" fmla="*/ 832104 h 5001768"/>
              <a:gd name="connsiteX7" fmla="*/ 3383280 w 4855464"/>
              <a:gd name="connsiteY7" fmla="*/ 960120 h 5001768"/>
              <a:gd name="connsiteX8" fmla="*/ 3630168 w 4855464"/>
              <a:gd name="connsiteY8" fmla="*/ 950976 h 5001768"/>
              <a:gd name="connsiteX9" fmla="*/ 3968496 w 4855464"/>
              <a:gd name="connsiteY9" fmla="*/ 1014984 h 5001768"/>
              <a:gd name="connsiteX10" fmla="*/ 4855464 w 4855464"/>
              <a:gd name="connsiteY10" fmla="*/ 1536192 h 5001768"/>
              <a:gd name="connsiteX11" fmla="*/ 4846320 w 4855464"/>
              <a:gd name="connsiteY11" fmla="*/ 2395728 h 5001768"/>
              <a:gd name="connsiteX12" fmla="*/ 2990088 w 4855464"/>
              <a:gd name="connsiteY12" fmla="*/ 3831336 h 5001768"/>
              <a:gd name="connsiteX13" fmla="*/ 1975104 w 4855464"/>
              <a:gd name="connsiteY13" fmla="*/ 5001768 h 5001768"/>
              <a:gd name="connsiteX14" fmla="*/ 1481328 w 4855464"/>
              <a:gd name="connsiteY14" fmla="*/ 4855464 h 5001768"/>
              <a:gd name="connsiteX15" fmla="*/ 1243584 w 4855464"/>
              <a:gd name="connsiteY15" fmla="*/ 4809744 h 5001768"/>
              <a:gd name="connsiteX16" fmla="*/ 0 w 4855464"/>
              <a:gd name="connsiteY16" fmla="*/ 2121408 h 500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55464" h="5001768">
                <a:moveTo>
                  <a:pt x="0" y="2121408"/>
                </a:moveTo>
                <a:lnTo>
                  <a:pt x="411480" y="1527048"/>
                </a:lnTo>
                <a:lnTo>
                  <a:pt x="1280160" y="0"/>
                </a:lnTo>
                <a:lnTo>
                  <a:pt x="2487168" y="722376"/>
                </a:lnTo>
                <a:lnTo>
                  <a:pt x="2350008" y="978408"/>
                </a:lnTo>
                <a:lnTo>
                  <a:pt x="2569464" y="1106424"/>
                </a:lnTo>
                <a:lnTo>
                  <a:pt x="2734056" y="832104"/>
                </a:lnTo>
                <a:lnTo>
                  <a:pt x="3383280" y="960120"/>
                </a:lnTo>
                <a:lnTo>
                  <a:pt x="3630168" y="950976"/>
                </a:lnTo>
                <a:lnTo>
                  <a:pt x="3968496" y="1014984"/>
                </a:lnTo>
                <a:lnTo>
                  <a:pt x="4855464" y="1536192"/>
                </a:lnTo>
                <a:lnTo>
                  <a:pt x="4846320" y="2395728"/>
                </a:lnTo>
                <a:lnTo>
                  <a:pt x="2990088" y="3831336"/>
                </a:lnTo>
                <a:lnTo>
                  <a:pt x="1975104" y="5001768"/>
                </a:lnTo>
                <a:lnTo>
                  <a:pt x="1481328" y="4855464"/>
                </a:lnTo>
                <a:lnTo>
                  <a:pt x="1243584" y="4809744"/>
                </a:lnTo>
                <a:lnTo>
                  <a:pt x="0" y="2121408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38100">
            <a:solidFill>
              <a:srgbClr val="E3061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934A2051-69BE-42AD-A765-DDDE5FA9842B}"/>
              </a:ext>
            </a:extLst>
          </p:cNvPr>
          <p:cNvSpPr/>
          <p:nvPr/>
        </p:nvSpPr>
        <p:spPr>
          <a:xfrm>
            <a:off x="2148840" y="1737360"/>
            <a:ext cx="1691640" cy="612648"/>
          </a:xfrm>
          <a:custGeom>
            <a:avLst/>
            <a:gdLst>
              <a:gd name="connsiteX0" fmla="*/ 0 w 1691640"/>
              <a:gd name="connsiteY0" fmla="*/ 393192 h 612648"/>
              <a:gd name="connsiteX1" fmla="*/ 374904 w 1691640"/>
              <a:gd name="connsiteY1" fmla="*/ 612648 h 612648"/>
              <a:gd name="connsiteX2" fmla="*/ 722376 w 1691640"/>
              <a:gd name="connsiteY2" fmla="*/ 0 h 612648"/>
              <a:gd name="connsiteX3" fmla="*/ 1490472 w 1691640"/>
              <a:gd name="connsiteY3" fmla="*/ 429768 h 612648"/>
              <a:gd name="connsiteX4" fmla="*/ 1691640 w 1691640"/>
              <a:gd name="connsiteY4" fmla="*/ 73152 h 6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612648">
                <a:moveTo>
                  <a:pt x="0" y="393192"/>
                </a:moveTo>
                <a:lnTo>
                  <a:pt x="374904" y="612648"/>
                </a:lnTo>
                <a:lnTo>
                  <a:pt x="722376" y="0"/>
                </a:lnTo>
                <a:lnTo>
                  <a:pt x="1490472" y="429768"/>
                </a:lnTo>
                <a:lnTo>
                  <a:pt x="1691640" y="73152"/>
                </a:lnTo>
              </a:path>
            </a:pathLst>
          </a:custGeom>
          <a:noFill/>
          <a:ln w="38100">
            <a:solidFill>
              <a:srgbClr val="E3061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: links/rechts 12">
            <a:extLst>
              <a:ext uri="{FF2B5EF4-FFF2-40B4-BE49-F238E27FC236}">
                <a16:creationId xmlns:a16="http://schemas.microsoft.com/office/drawing/2014/main" id="{26210F9C-3028-461D-87CD-D375BFB819CD}"/>
              </a:ext>
            </a:extLst>
          </p:cNvPr>
          <p:cNvSpPr/>
          <p:nvPr/>
        </p:nvSpPr>
        <p:spPr>
          <a:xfrm rot="2181738">
            <a:off x="3315874" y="5362989"/>
            <a:ext cx="923796" cy="417519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: links/rechts 13">
            <a:extLst>
              <a:ext uri="{FF2B5EF4-FFF2-40B4-BE49-F238E27FC236}">
                <a16:creationId xmlns:a16="http://schemas.microsoft.com/office/drawing/2014/main" id="{D8AD8E36-5D52-49BB-9A4C-918A207CDF20}"/>
              </a:ext>
            </a:extLst>
          </p:cNvPr>
          <p:cNvSpPr/>
          <p:nvPr/>
        </p:nvSpPr>
        <p:spPr>
          <a:xfrm rot="2181738">
            <a:off x="2176697" y="1492108"/>
            <a:ext cx="455669" cy="243619"/>
          </a:xfrm>
          <a:prstGeom prst="leftRightArrow">
            <a:avLst>
              <a:gd name="adj1" fmla="val 32557"/>
              <a:gd name="adj2" fmla="val 3996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: links/rechts 14">
            <a:extLst>
              <a:ext uri="{FF2B5EF4-FFF2-40B4-BE49-F238E27FC236}">
                <a16:creationId xmlns:a16="http://schemas.microsoft.com/office/drawing/2014/main" id="{FB6BC3B8-825B-457F-BB76-090D4E745D9A}"/>
              </a:ext>
            </a:extLst>
          </p:cNvPr>
          <p:cNvSpPr/>
          <p:nvPr/>
        </p:nvSpPr>
        <p:spPr>
          <a:xfrm rot="18355408">
            <a:off x="3258408" y="1437243"/>
            <a:ext cx="455669" cy="243619"/>
          </a:xfrm>
          <a:prstGeom prst="leftRightArrow">
            <a:avLst>
              <a:gd name="adj1" fmla="val 32557"/>
              <a:gd name="adj2" fmla="val 3996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2F7081C-51F6-4299-8B7A-AA7D48D9AAE9}"/>
              </a:ext>
            </a:extLst>
          </p:cNvPr>
          <p:cNvSpPr txBox="1"/>
          <p:nvPr/>
        </p:nvSpPr>
        <p:spPr>
          <a:xfrm>
            <a:off x="2286000" y="1834373"/>
            <a:ext cx="50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7E29DDC-28A2-49D2-899D-B5C18C6A4723}"/>
              </a:ext>
            </a:extLst>
          </p:cNvPr>
          <p:cNvSpPr txBox="1"/>
          <p:nvPr/>
        </p:nvSpPr>
        <p:spPr>
          <a:xfrm>
            <a:off x="3312495" y="1713182"/>
            <a:ext cx="50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  <a:latin typeface="Arial Black" panose="020B0A040201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94902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971968"/>
            <a:ext cx="8929968" cy="678635"/>
          </a:xfrm>
        </p:spPr>
        <p:txBody>
          <a:bodyPr/>
          <a:lstStyle/>
          <a:p>
            <a:r>
              <a:rPr lang="nl-BE" dirty="0"/>
              <a:t>Communicatietraject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50603"/>
            <a:ext cx="10515600" cy="35263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BE" dirty="0"/>
              <a:t>Gebiedswerker Trui Dejonghe</a:t>
            </a:r>
          </a:p>
        </p:txBody>
      </p:sp>
    </p:spTree>
    <p:extLst>
      <p:ext uri="{BB962C8B-B14F-4D97-AF65-F5344CB8AC3E}">
        <p14:creationId xmlns:p14="http://schemas.microsoft.com/office/powerpoint/2010/main" val="1999413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62DF352-E6F3-4597-BC87-BA7090AC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5082B12-F975-4824-B6D0-00DB9BBC3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Hoe houden we jullie verder op de hoogte? </a:t>
            </a:r>
          </a:p>
          <a:p>
            <a:pPr lvl="1"/>
            <a:r>
              <a:rPr lang="nl-BE" dirty="0"/>
              <a:t>Bewonersbrief bij de omwonenden, indien nodig. </a:t>
            </a:r>
          </a:p>
          <a:p>
            <a:pPr lvl="1"/>
            <a:r>
              <a:rPr lang="nl-BE" dirty="0"/>
              <a:t>Bericht op de facebookpagina: facebook.com/</a:t>
            </a:r>
            <a:r>
              <a:rPr lang="nl-BE" dirty="0" err="1"/>
              <a:t>aalbeke</a:t>
            </a:r>
            <a:endParaRPr lang="nl-BE" dirty="0"/>
          </a:p>
          <a:p>
            <a:pPr lvl="1"/>
            <a:r>
              <a:rPr lang="nl-BE" dirty="0"/>
              <a:t>Foto-update via scherm in kiosk 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 Heb je zelf iets te melden: </a:t>
            </a:r>
          </a:p>
          <a:p>
            <a:pPr lvl="1"/>
            <a:r>
              <a:rPr lang="nl-BE" dirty="0"/>
              <a:t>1777 </a:t>
            </a:r>
          </a:p>
          <a:p>
            <a:pPr lvl="1"/>
            <a:r>
              <a:rPr lang="nl-BE" dirty="0">
                <a:hlinkClick r:id="rId2"/>
              </a:rPr>
              <a:t>1777@kortrijk.be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86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971968"/>
            <a:ext cx="8929968" cy="678635"/>
          </a:xfrm>
        </p:spPr>
        <p:txBody>
          <a:bodyPr/>
          <a:lstStyle/>
          <a:p>
            <a:r>
              <a:rPr lang="nl-BE" dirty="0"/>
              <a:t>Algemene projectinfo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50603"/>
            <a:ext cx="10515600" cy="35263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BE" dirty="0"/>
              <a:t>Projectleider Bert Sabbe – Stad Kortrijk</a:t>
            </a:r>
          </a:p>
        </p:txBody>
      </p:sp>
    </p:spTree>
    <p:extLst>
      <p:ext uri="{BB962C8B-B14F-4D97-AF65-F5344CB8AC3E}">
        <p14:creationId xmlns:p14="http://schemas.microsoft.com/office/powerpoint/2010/main" val="2939313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62DF352-E6F3-4597-BC87-BA7090AC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Verenigingen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5082B12-F975-4824-B6D0-00DB9BBC3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OC sluit volledig </a:t>
            </a:r>
          </a:p>
          <a:p>
            <a:r>
              <a:rPr lang="nl-BE" dirty="0"/>
              <a:t>Herhuisvesting in:</a:t>
            </a:r>
          </a:p>
          <a:p>
            <a:pPr lvl="1"/>
            <a:r>
              <a:rPr lang="nl-BE" dirty="0" err="1"/>
              <a:t>Papeye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Voetbalkantine / De </a:t>
            </a:r>
            <a:r>
              <a:rPr lang="nl-BE" dirty="0" err="1"/>
              <a:t>Weister</a:t>
            </a:r>
            <a:endParaRPr lang="nl-BE" dirty="0"/>
          </a:p>
          <a:p>
            <a:pPr lvl="1"/>
            <a:r>
              <a:rPr lang="nl-BE" dirty="0"/>
              <a:t>Brandweerkazerne</a:t>
            </a:r>
          </a:p>
          <a:p>
            <a:pPr lvl="1"/>
            <a:r>
              <a:rPr lang="nl-BE" dirty="0"/>
              <a:t>Oud Gemeentehuis</a:t>
            </a:r>
          </a:p>
          <a:p>
            <a:pPr lvl="1"/>
            <a:r>
              <a:rPr lang="nl-BE" dirty="0"/>
              <a:t>Lagere school </a:t>
            </a:r>
          </a:p>
          <a:p>
            <a:r>
              <a:rPr lang="nl-BE" dirty="0"/>
              <a:t>Vragen? </a:t>
            </a:r>
            <a:r>
              <a:rPr lang="nl-BE" dirty="0">
                <a:hlinkClick r:id="rId2"/>
              </a:rPr>
              <a:t>o</a:t>
            </a:r>
            <a:r>
              <a:rPr lang="nl-BE" dirty="0">
                <a:hlinkClick r:id="rId3"/>
              </a:rPr>
              <a:t>c.aalbeke@kortrijk.be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9677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971968"/>
            <a:ext cx="8929968" cy="678635"/>
          </a:xfrm>
        </p:spPr>
        <p:txBody>
          <a:bodyPr/>
          <a:lstStyle/>
          <a:p>
            <a:r>
              <a:rPr lang="nl-BE" dirty="0"/>
              <a:t>Zijn er nog 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50603"/>
            <a:ext cx="10515600" cy="35263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BE" dirty="0"/>
              <a:t>Projectleider Bert Sabbe</a:t>
            </a:r>
          </a:p>
        </p:txBody>
      </p:sp>
    </p:spTree>
    <p:extLst>
      <p:ext uri="{BB962C8B-B14F-4D97-AF65-F5344CB8AC3E}">
        <p14:creationId xmlns:p14="http://schemas.microsoft.com/office/powerpoint/2010/main" val="380180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0536D3A0-AD37-4941-BD69-71A3C972CE96}"/>
              </a:ext>
            </a:extLst>
          </p:cNvPr>
          <p:cNvSpPr/>
          <p:nvPr/>
        </p:nvSpPr>
        <p:spPr>
          <a:xfrm>
            <a:off x="3274" y="0"/>
            <a:ext cx="1314599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CEB4CB1-277B-4BEB-866D-6531AE0F0142}"/>
              </a:ext>
            </a:extLst>
          </p:cNvPr>
          <p:cNvSpPr/>
          <p:nvPr/>
        </p:nvSpPr>
        <p:spPr>
          <a:xfrm>
            <a:off x="270685" y="2313989"/>
            <a:ext cx="1968802" cy="1584026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BFBA20E-AD56-4260-8CFE-39D2573F999B}"/>
              </a:ext>
            </a:extLst>
          </p:cNvPr>
          <p:cNvSpPr/>
          <p:nvPr/>
        </p:nvSpPr>
        <p:spPr>
          <a:xfrm>
            <a:off x="9023461" y="5070764"/>
            <a:ext cx="2711320" cy="1071419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367247B-0E40-4E13-8E60-75D7C22B1815}"/>
              </a:ext>
            </a:extLst>
          </p:cNvPr>
          <p:cNvSpPr/>
          <p:nvPr/>
        </p:nvSpPr>
        <p:spPr>
          <a:xfrm>
            <a:off x="9023461" y="3971348"/>
            <a:ext cx="1968802" cy="1099416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B3BF6EF-5139-4419-AFE3-62EF5DB8CBAA}"/>
              </a:ext>
            </a:extLst>
          </p:cNvPr>
          <p:cNvSpPr txBox="1"/>
          <p:nvPr/>
        </p:nvSpPr>
        <p:spPr>
          <a:xfrm>
            <a:off x="267836" y="1939636"/>
            <a:ext cx="196880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‘t </a:t>
            </a:r>
            <a:r>
              <a:rPr lang="nl-BE" dirty="0" err="1">
                <a:solidFill>
                  <a:srgbClr val="E30613"/>
                </a:solidFill>
              </a:rPr>
              <a:t>Skut</a:t>
            </a:r>
            <a:endParaRPr lang="nl-BE" dirty="0">
              <a:solidFill>
                <a:srgbClr val="E30613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378BB29-1232-4D2C-8218-871F5A1BC123}"/>
              </a:ext>
            </a:extLst>
          </p:cNvPr>
          <p:cNvSpPr txBox="1"/>
          <p:nvPr/>
        </p:nvSpPr>
        <p:spPr>
          <a:xfrm>
            <a:off x="9023461" y="3602015"/>
            <a:ext cx="196880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Oud gemeentehuis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8582CFE-86EA-46D9-8E58-AB549CBF784F}"/>
              </a:ext>
            </a:extLst>
          </p:cNvPr>
          <p:cNvSpPr txBox="1"/>
          <p:nvPr/>
        </p:nvSpPr>
        <p:spPr>
          <a:xfrm>
            <a:off x="9023461" y="6155748"/>
            <a:ext cx="271132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Oude brandweerkazerne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DAAE636-A4DE-453C-A2A7-CC4C4D6B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61642"/>
            <a:ext cx="8929968" cy="678635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Patrimoniumstudie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834B8A1-8222-4272-9D2A-361733D05032}"/>
              </a:ext>
            </a:extLst>
          </p:cNvPr>
          <p:cNvSpPr/>
          <p:nvPr/>
        </p:nvSpPr>
        <p:spPr>
          <a:xfrm>
            <a:off x="5320650" y="3817761"/>
            <a:ext cx="2511257" cy="1546543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A3DCF07-AA2E-4D91-B906-EF2E35BC838C}"/>
              </a:ext>
            </a:extLst>
          </p:cNvPr>
          <p:cNvSpPr/>
          <p:nvPr/>
        </p:nvSpPr>
        <p:spPr>
          <a:xfrm>
            <a:off x="6266417" y="1162034"/>
            <a:ext cx="2683610" cy="2266965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68B7E26-9702-43D0-8A76-D2A4D184C99B}"/>
              </a:ext>
            </a:extLst>
          </p:cNvPr>
          <p:cNvSpPr txBox="1"/>
          <p:nvPr/>
        </p:nvSpPr>
        <p:spPr>
          <a:xfrm>
            <a:off x="6266416" y="792702"/>
            <a:ext cx="268361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OC incl. 4 arbeidershuisjes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AD830B6-B893-4A56-BA82-77BD3F9AD33C}"/>
              </a:ext>
            </a:extLst>
          </p:cNvPr>
          <p:cNvSpPr txBox="1"/>
          <p:nvPr/>
        </p:nvSpPr>
        <p:spPr>
          <a:xfrm>
            <a:off x="5320650" y="5374498"/>
            <a:ext cx="251125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St-Corneliuskerk</a:t>
            </a:r>
          </a:p>
        </p:txBody>
      </p:sp>
    </p:spTree>
    <p:extLst>
      <p:ext uri="{BB962C8B-B14F-4D97-AF65-F5344CB8AC3E}">
        <p14:creationId xmlns:p14="http://schemas.microsoft.com/office/powerpoint/2010/main" val="366469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B741B4A8-ECB1-4EAD-8D0A-12476D648BA9}"/>
              </a:ext>
            </a:extLst>
          </p:cNvPr>
          <p:cNvSpPr/>
          <p:nvPr/>
        </p:nvSpPr>
        <p:spPr>
          <a:xfrm>
            <a:off x="3274" y="0"/>
            <a:ext cx="1314599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CEB4CB1-277B-4BEB-866D-6531AE0F0142}"/>
              </a:ext>
            </a:extLst>
          </p:cNvPr>
          <p:cNvSpPr/>
          <p:nvPr/>
        </p:nvSpPr>
        <p:spPr>
          <a:xfrm>
            <a:off x="5320650" y="3817761"/>
            <a:ext cx="2511257" cy="1546543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BFBA20E-AD56-4260-8CFE-39D2573F999B}"/>
              </a:ext>
            </a:extLst>
          </p:cNvPr>
          <p:cNvSpPr/>
          <p:nvPr/>
        </p:nvSpPr>
        <p:spPr>
          <a:xfrm>
            <a:off x="6266417" y="1162034"/>
            <a:ext cx="2683610" cy="2266965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750F910-E4BD-41E6-85E7-161E66A7982B}"/>
              </a:ext>
            </a:extLst>
          </p:cNvPr>
          <p:cNvSpPr txBox="1"/>
          <p:nvPr/>
        </p:nvSpPr>
        <p:spPr>
          <a:xfrm>
            <a:off x="6266416" y="792702"/>
            <a:ext cx="268361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OC incl. 4 arbeidershuisjes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3A6C282-616F-4CA8-AE01-3D7897F74605}"/>
              </a:ext>
            </a:extLst>
          </p:cNvPr>
          <p:cNvSpPr txBox="1"/>
          <p:nvPr/>
        </p:nvSpPr>
        <p:spPr>
          <a:xfrm>
            <a:off x="5320650" y="5374498"/>
            <a:ext cx="251125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St-Corneliuskerk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5B4177B-90BC-48F6-A50E-F093645A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61642"/>
            <a:ext cx="8929968" cy="1296137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Herhuisvesting : 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2 deelprojecten</a:t>
            </a:r>
          </a:p>
        </p:txBody>
      </p:sp>
    </p:spTree>
    <p:extLst>
      <p:ext uri="{BB962C8B-B14F-4D97-AF65-F5344CB8AC3E}">
        <p14:creationId xmlns:p14="http://schemas.microsoft.com/office/powerpoint/2010/main" val="364509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0536D3A0-AD37-4941-BD69-71A3C972CE96}"/>
              </a:ext>
            </a:extLst>
          </p:cNvPr>
          <p:cNvSpPr/>
          <p:nvPr/>
        </p:nvSpPr>
        <p:spPr>
          <a:xfrm>
            <a:off x="3274" y="0"/>
            <a:ext cx="1314599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CEB4CB1-277B-4BEB-866D-6531AE0F0142}"/>
              </a:ext>
            </a:extLst>
          </p:cNvPr>
          <p:cNvSpPr/>
          <p:nvPr/>
        </p:nvSpPr>
        <p:spPr>
          <a:xfrm>
            <a:off x="270685" y="2313989"/>
            <a:ext cx="1968802" cy="1584026"/>
          </a:xfrm>
          <a:prstGeom prst="rect">
            <a:avLst/>
          </a:prstGeom>
          <a:solidFill>
            <a:srgbClr val="FFFFFF">
              <a:alpha val="50196"/>
            </a:srgbClr>
          </a:solidFill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BFBA20E-AD56-4260-8CFE-39D2573F999B}"/>
              </a:ext>
            </a:extLst>
          </p:cNvPr>
          <p:cNvSpPr/>
          <p:nvPr/>
        </p:nvSpPr>
        <p:spPr>
          <a:xfrm>
            <a:off x="9023461" y="5070764"/>
            <a:ext cx="2711320" cy="1071419"/>
          </a:xfrm>
          <a:prstGeom prst="rect">
            <a:avLst/>
          </a:prstGeom>
          <a:solidFill>
            <a:srgbClr val="FFFFFF">
              <a:alpha val="50196"/>
            </a:srgbClr>
          </a:solidFill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367247B-0E40-4E13-8E60-75D7C22B1815}"/>
              </a:ext>
            </a:extLst>
          </p:cNvPr>
          <p:cNvSpPr/>
          <p:nvPr/>
        </p:nvSpPr>
        <p:spPr>
          <a:xfrm>
            <a:off x="9023461" y="3971348"/>
            <a:ext cx="1968802" cy="1099416"/>
          </a:xfrm>
          <a:prstGeom prst="rect">
            <a:avLst/>
          </a:prstGeom>
          <a:solidFill>
            <a:srgbClr val="FFFFFF">
              <a:alpha val="50196"/>
            </a:srgbClr>
          </a:solidFill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B3BF6EF-5139-4419-AFE3-62EF5DB8CBAA}"/>
              </a:ext>
            </a:extLst>
          </p:cNvPr>
          <p:cNvSpPr txBox="1"/>
          <p:nvPr/>
        </p:nvSpPr>
        <p:spPr>
          <a:xfrm>
            <a:off x="267836" y="1939636"/>
            <a:ext cx="196880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‘t </a:t>
            </a:r>
            <a:r>
              <a:rPr lang="nl-BE" dirty="0" err="1">
                <a:solidFill>
                  <a:srgbClr val="E30613"/>
                </a:solidFill>
              </a:rPr>
              <a:t>Skut</a:t>
            </a:r>
            <a:endParaRPr lang="nl-BE" dirty="0">
              <a:solidFill>
                <a:srgbClr val="E30613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378BB29-1232-4D2C-8218-871F5A1BC123}"/>
              </a:ext>
            </a:extLst>
          </p:cNvPr>
          <p:cNvSpPr txBox="1"/>
          <p:nvPr/>
        </p:nvSpPr>
        <p:spPr>
          <a:xfrm>
            <a:off x="9023461" y="3602015"/>
            <a:ext cx="196880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Oud gemeentehuis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8582CFE-86EA-46D9-8E58-AB549CBF784F}"/>
              </a:ext>
            </a:extLst>
          </p:cNvPr>
          <p:cNvSpPr txBox="1"/>
          <p:nvPr/>
        </p:nvSpPr>
        <p:spPr>
          <a:xfrm>
            <a:off x="9023461" y="6155748"/>
            <a:ext cx="271132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Oude brandweerkazerne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DAAE636-A4DE-453C-A2A7-CC4C4D6B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61642"/>
            <a:ext cx="8929968" cy="678635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Verkoop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834B8A1-8222-4272-9D2A-361733D05032}"/>
              </a:ext>
            </a:extLst>
          </p:cNvPr>
          <p:cNvSpPr/>
          <p:nvPr/>
        </p:nvSpPr>
        <p:spPr>
          <a:xfrm>
            <a:off x="5320650" y="3817761"/>
            <a:ext cx="2511257" cy="1546543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A3DCF07-AA2E-4D91-B906-EF2E35BC838C}"/>
              </a:ext>
            </a:extLst>
          </p:cNvPr>
          <p:cNvSpPr/>
          <p:nvPr/>
        </p:nvSpPr>
        <p:spPr>
          <a:xfrm>
            <a:off x="6266417" y="1162034"/>
            <a:ext cx="2683610" cy="2266965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68B7E26-9702-43D0-8A76-D2A4D184C99B}"/>
              </a:ext>
            </a:extLst>
          </p:cNvPr>
          <p:cNvSpPr txBox="1"/>
          <p:nvPr/>
        </p:nvSpPr>
        <p:spPr>
          <a:xfrm>
            <a:off x="6266416" y="792702"/>
            <a:ext cx="268361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OC incl. 4 arbeidershuisjes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AD830B6-B893-4A56-BA82-77BD3F9AD33C}"/>
              </a:ext>
            </a:extLst>
          </p:cNvPr>
          <p:cNvSpPr txBox="1"/>
          <p:nvPr/>
        </p:nvSpPr>
        <p:spPr>
          <a:xfrm>
            <a:off x="5320650" y="5374498"/>
            <a:ext cx="251125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E30613"/>
                </a:solidFill>
              </a:rPr>
              <a:t>St-Corneliuskerk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18796DFF-E119-4822-B530-D29EC3BB1837}"/>
              </a:ext>
            </a:extLst>
          </p:cNvPr>
          <p:cNvCxnSpPr/>
          <p:nvPr/>
        </p:nvCxnSpPr>
        <p:spPr>
          <a:xfrm flipV="1">
            <a:off x="267836" y="2308968"/>
            <a:ext cx="1968802" cy="1589047"/>
          </a:xfrm>
          <a:prstGeom prst="line">
            <a:avLst/>
          </a:prstGeom>
          <a:ln w="38100">
            <a:solidFill>
              <a:srgbClr val="E306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482C0549-8EBE-49D0-88FF-C2D3C3BA6B11}"/>
              </a:ext>
            </a:extLst>
          </p:cNvPr>
          <p:cNvCxnSpPr>
            <a:cxnSpLocks/>
          </p:cNvCxnSpPr>
          <p:nvPr/>
        </p:nvCxnSpPr>
        <p:spPr>
          <a:xfrm flipH="1" flipV="1">
            <a:off x="267836" y="2308968"/>
            <a:ext cx="1968802" cy="1589047"/>
          </a:xfrm>
          <a:prstGeom prst="line">
            <a:avLst/>
          </a:prstGeom>
          <a:ln w="38100">
            <a:solidFill>
              <a:srgbClr val="E306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0468CBB-3940-4728-A090-34BCBA25A976}"/>
              </a:ext>
            </a:extLst>
          </p:cNvPr>
          <p:cNvCxnSpPr>
            <a:cxnSpLocks/>
          </p:cNvCxnSpPr>
          <p:nvPr/>
        </p:nvCxnSpPr>
        <p:spPr>
          <a:xfrm flipV="1">
            <a:off x="9023461" y="3978568"/>
            <a:ext cx="1968802" cy="1099415"/>
          </a:xfrm>
          <a:prstGeom prst="line">
            <a:avLst/>
          </a:prstGeom>
          <a:ln w="38100">
            <a:solidFill>
              <a:srgbClr val="E306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D9320C0-A29B-4A89-9111-3DCB01975BF0}"/>
              </a:ext>
            </a:extLst>
          </p:cNvPr>
          <p:cNvCxnSpPr>
            <a:cxnSpLocks/>
          </p:cNvCxnSpPr>
          <p:nvPr/>
        </p:nvCxnSpPr>
        <p:spPr>
          <a:xfrm flipH="1" flipV="1">
            <a:off x="9023461" y="3978568"/>
            <a:ext cx="1968802" cy="1099415"/>
          </a:xfrm>
          <a:prstGeom prst="line">
            <a:avLst/>
          </a:prstGeom>
          <a:ln w="38100">
            <a:solidFill>
              <a:srgbClr val="E306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AA443B8-3948-425F-A3A5-815D1046B875}"/>
              </a:ext>
            </a:extLst>
          </p:cNvPr>
          <p:cNvCxnSpPr>
            <a:cxnSpLocks/>
          </p:cNvCxnSpPr>
          <p:nvPr/>
        </p:nvCxnSpPr>
        <p:spPr>
          <a:xfrm flipV="1">
            <a:off x="9023461" y="5077983"/>
            <a:ext cx="2711320" cy="1064202"/>
          </a:xfrm>
          <a:prstGeom prst="line">
            <a:avLst/>
          </a:prstGeom>
          <a:ln w="38100">
            <a:solidFill>
              <a:srgbClr val="E306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376EA02D-9F0C-4794-A4B9-0E411154C351}"/>
              </a:ext>
            </a:extLst>
          </p:cNvPr>
          <p:cNvCxnSpPr>
            <a:cxnSpLocks/>
          </p:cNvCxnSpPr>
          <p:nvPr/>
        </p:nvCxnSpPr>
        <p:spPr>
          <a:xfrm flipH="1" flipV="1">
            <a:off x="9023461" y="5060376"/>
            <a:ext cx="2711320" cy="1104102"/>
          </a:xfrm>
          <a:prstGeom prst="line">
            <a:avLst/>
          </a:prstGeom>
          <a:ln w="38100">
            <a:solidFill>
              <a:srgbClr val="E306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95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B688-7640-044F-97E7-A53A6D2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Voortraject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0BB98-5C29-094A-8712-9813CB2C0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Patrimoniumstudies 2008 / 2014</a:t>
            </a:r>
          </a:p>
          <a:p>
            <a:r>
              <a:rPr lang="nl-BE" dirty="0"/>
              <a:t>Kerkenplan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81302F9-DD81-4E2F-B780-6D6127D62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50" b="2248"/>
          <a:stretch/>
        </p:blipFill>
        <p:spPr>
          <a:xfrm>
            <a:off x="329471" y="2669952"/>
            <a:ext cx="11745157" cy="27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6283"/>
      </p:ext>
    </p:extLst>
  </p:cSld>
  <p:clrMapOvr>
    <a:masterClrMapping/>
  </p:clrMapOvr>
</p:sld>
</file>

<file path=ppt/theme/theme1.xml><?xml version="1.0" encoding="utf-8"?>
<a:theme xmlns:a="http://schemas.openxmlformats.org/drawingml/2006/main" name="Titeldia  beel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2800" b="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6AB0C103-E7EB-2C43-99BB-B70A5061CD02}" vid="{2EBCF8A9-924F-FB47-9B10-68AD9C11D010}"/>
    </a:ext>
  </a:extLst>
</a:theme>
</file>

<file path=ppt/theme/theme2.xml><?xml version="1.0" encoding="utf-8"?>
<a:theme xmlns:a="http://schemas.openxmlformats.org/drawingml/2006/main" name="Titeldia ro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6AB0C103-E7EB-2C43-99BB-B70A5061CD02}" vid="{29624042-EC66-4441-929D-BAC10124B670}"/>
    </a:ext>
  </a:extLst>
</a:theme>
</file>

<file path=ppt/theme/theme3.xml><?xml version="1.0" encoding="utf-8"?>
<a:theme xmlns:a="http://schemas.openxmlformats.org/drawingml/2006/main" name="Dia titel/voettek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6AB0C103-E7EB-2C43-99BB-B70A5061CD02}" vid="{7FE1BB09-4967-6E43-98C4-E2A2C403CE1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05890ce-d52a-4121-9497-a47235dda89d">
      <UserInfo>
        <DisplayName>Mona Dewaele</DisplayName>
        <AccountId>3257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CDE4A8A120148A1FE0AE3A16FAE49" ma:contentTypeVersion="12" ma:contentTypeDescription="Een nieuw document maken." ma:contentTypeScope="" ma:versionID="91a863cb80a70d747ac31929d1196543">
  <xsd:schema xmlns:xsd="http://www.w3.org/2001/XMLSchema" xmlns:xs="http://www.w3.org/2001/XMLSchema" xmlns:p="http://schemas.microsoft.com/office/2006/metadata/properties" xmlns:ns2="73c97666-d305-477c-8246-966a8d170199" xmlns:ns3="305890ce-d52a-4121-9497-a47235dda89d" targetNamespace="http://schemas.microsoft.com/office/2006/metadata/properties" ma:root="true" ma:fieldsID="062e20a3ab59eb2bcf28931bfa6cc546" ns2:_="" ns3:_="">
    <xsd:import namespace="73c97666-d305-477c-8246-966a8d170199"/>
    <xsd:import namespace="305890ce-d52a-4121-9497-a47235dda8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97666-d305-477c-8246-966a8d170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890ce-d52a-4121-9497-a47235dda8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46A67C-639F-49CC-9D46-CA8ED4241284}">
  <ds:schemaRefs>
    <ds:schemaRef ds:uri="http://schemas.microsoft.com/office/infopath/2007/PartnerControls"/>
    <ds:schemaRef ds:uri="bc4c16c2-423e-44e6-8083-134e3e00f3ae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sharepoint/v3"/>
    <ds:schemaRef ds:uri="11b20632-1b20-419c-8155-690edc27befc"/>
  </ds:schemaRefs>
</ds:datastoreItem>
</file>

<file path=customXml/itemProps2.xml><?xml version="1.0" encoding="utf-8"?>
<ds:datastoreItem xmlns:ds="http://schemas.openxmlformats.org/officeDocument/2006/customXml" ds:itemID="{06D89AAC-30B5-4DF7-825D-F6D1D52C18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D1E8D-DF60-403B-9C98-25322E95A5C4}"/>
</file>

<file path=docProps/app.xml><?xml version="1.0" encoding="utf-8"?>
<Properties xmlns="http://schemas.openxmlformats.org/officeDocument/2006/extended-properties" xmlns:vt="http://schemas.openxmlformats.org/officeDocument/2006/docPropsVTypes">
  <Template>PPT Sjabloon Kortrijk 2021</Template>
  <TotalTime>1548</TotalTime>
  <Words>739</Words>
  <Application>Microsoft Office PowerPoint</Application>
  <PresentationFormat>Breedbeeld</PresentationFormat>
  <Paragraphs>250</Paragraphs>
  <Slides>51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51</vt:i4>
      </vt:variant>
    </vt:vector>
  </HeadingPairs>
  <TitlesOfParts>
    <vt:vector size="58" baseType="lpstr">
      <vt:lpstr>Arial</vt:lpstr>
      <vt:lpstr>Arial Black</vt:lpstr>
      <vt:lpstr>Calibri</vt:lpstr>
      <vt:lpstr>Tahoma</vt:lpstr>
      <vt:lpstr>Titeldia  beeld</vt:lpstr>
      <vt:lpstr>Titeldia rood</vt:lpstr>
      <vt:lpstr>Dia titel/voettekst</vt:lpstr>
      <vt:lpstr>PowerPoint-presentatie</vt:lpstr>
      <vt:lpstr>PowerPoint-presentatie</vt:lpstr>
      <vt:lpstr>Verloop</vt:lpstr>
      <vt:lpstr>PowerPoint-presentatie</vt:lpstr>
      <vt:lpstr>Algemene projectinfo</vt:lpstr>
      <vt:lpstr>Patrimoniumstudie</vt:lpstr>
      <vt:lpstr>Herhuisvesting :  2 deelprojecten</vt:lpstr>
      <vt:lpstr>Verkoop</vt:lpstr>
      <vt:lpstr>Voortraject</vt:lpstr>
      <vt:lpstr>Uitgebreid participatietraject</vt:lpstr>
      <vt:lpstr>Uitgangspunten</vt:lpstr>
      <vt:lpstr>Uitgangspunten</vt:lpstr>
      <vt:lpstr>Uitgangspunten</vt:lpstr>
      <vt:lpstr>Uitgangspunten</vt:lpstr>
      <vt:lpstr>Uitgangspunten</vt:lpstr>
      <vt:lpstr>Uitgangspunten</vt:lpstr>
      <vt:lpstr>Uitgangspunten</vt:lpstr>
      <vt:lpstr>Uitgangspunten</vt:lpstr>
      <vt:lpstr>Budget</vt:lpstr>
      <vt:lpstr>Globale timing deelprojecten</vt:lpstr>
      <vt:lpstr>Definitief ontwerp</vt:lpstr>
      <vt:lpstr>Deelproject KERK</vt:lpstr>
      <vt:lpstr>PowerPoint-presentatie</vt:lpstr>
      <vt:lpstr>PowerPoint-presentatie</vt:lpstr>
      <vt:lpstr>PowerPoint-presentatie</vt:lpstr>
      <vt:lpstr>Interieur</vt:lpstr>
      <vt:lpstr>Langsdoorsnede</vt:lpstr>
      <vt:lpstr>Dwarsdoorsnede</vt:lpstr>
      <vt:lpstr>Zuidgevel</vt:lpstr>
      <vt:lpstr>PowerPoint-presentatie</vt:lpstr>
      <vt:lpstr>Deelproject OC</vt:lpstr>
      <vt:lpstr>Inplanting</vt:lpstr>
      <vt:lpstr>Gelijkvloers</vt:lpstr>
      <vt:lpstr>Kelder / -1</vt:lpstr>
      <vt:lpstr>Verdieping / +1</vt:lpstr>
      <vt:lpstr>Centrale zone</vt:lpstr>
      <vt:lpstr>Interieur</vt:lpstr>
      <vt:lpstr>Nieuwbouw</vt:lpstr>
      <vt:lpstr>Exterieur</vt:lpstr>
      <vt:lpstr>Doorsnede</vt:lpstr>
      <vt:lpstr>Voorgevel</vt:lpstr>
      <vt:lpstr>Impact werf / minder hinder</vt:lpstr>
      <vt:lpstr>Werfcharter</vt:lpstr>
      <vt:lpstr>PowerPoint-presentatie</vt:lpstr>
      <vt:lpstr>Asbestverwijdering</vt:lpstr>
      <vt:lpstr>PowerPoint-presentatie</vt:lpstr>
      <vt:lpstr>PowerPoint-presentatie</vt:lpstr>
      <vt:lpstr>Communicatietraject</vt:lpstr>
      <vt:lpstr>Communicatie</vt:lpstr>
      <vt:lpstr>Verenigingen</vt:lpstr>
      <vt:lpstr>Zijn er nog 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Sabbe</dc:creator>
  <cp:lastModifiedBy>Bert Sabbe</cp:lastModifiedBy>
  <cp:revision>1</cp:revision>
  <dcterms:created xsi:type="dcterms:W3CDTF">2021-03-10T10:20:59Z</dcterms:created>
  <dcterms:modified xsi:type="dcterms:W3CDTF">2021-03-11T18:14:54Z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0x010100E78CDE4A8A120148A1FE0AE3A16FAE49</vt:lpwstr>
  </property>
</Properties>
</file>